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0.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
  </p:notesMasterIdLst>
  <p:sldIdLst>
    <p:sldId id="273" r:id="rId2"/>
    <p:sldId id="280" r:id="rId3"/>
    <p:sldId id="281" r:id="rId4"/>
    <p:sldId id="282" r:id="rId5"/>
    <p:sldId id="283" r:id="rId6"/>
    <p:sldId id="279" r:id="rId7"/>
  </p:sldIdLst>
  <p:sldSz cx="6858000" cy="9906000" type="A4"/>
  <p:notesSz cx="7102475" cy="10233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43"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56" autoAdjust="0"/>
    <p:restoredTop sz="86453" autoAdjust="0"/>
  </p:normalViewPr>
  <p:slideViewPr>
    <p:cSldViewPr snapToGrid="0">
      <p:cViewPr>
        <p:scale>
          <a:sx n="66" d="100"/>
          <a:sy n="66" d="100"/>
        </p:scale>
        <p:origin x="2496" y="-288"/>
      </p:cViewPr>
      <p:guideLst>
        <p:guide orient="horz" pos="3143"/>
        <p:guide pos="216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7739" cy="513428"/>
          </a:xfrm>
          <a:prstGeom prst="rect">
            <a:avLst/>
          </a:prstGeom>
        </p:spPr>
        <p:txBody>
          <a:bodyPr vert="horz" lIns="99057" tIns="49528" rIns="99057" bIns="49528" rtlCol="0"/>
          <a:lstStyle>
            <a:lvl1pPr algn="l">
              <a:defRPr sz="1300"/>
            </a:lvl1pPr>
          </a:lstStyle>
          <a:p>
            <a:endParaRPr lang="zh-CN" altLang="en-US"/>
          </a:p>
        </p:txBody>
      </p:sp>
      <p:sp>
        <p:nvSpPr>
          <p:cNvPr id="3" name="日期占位符 2"/>
          <p:cNvSpPr>
            <a:spLocks noGrp="1"/>
          </p:cNvSpPr>
          <p:nvPr>
            <p:ph type="dt" idx="1"/>
          </p:nvPr>
        </p:nvSpPr>
        <p:spPr>
          <a:xfrm>
            <a:off x="4023092" y="0"/>
            <a:ext cx="3077739" cy="513428"/>
          </a:xfrm>
          <a:prstGeom prst="rect">
            <a:avLst/>
          </a:prstGeom>
        </p:spPr>
        <p:txBody>
          <a:bodyPr vert="horz" lIns="99057" tIns="49528" rIns="99057" bIns="49528" rtlCol="0"/>
          <a:lstStyle>
            <a:lvl1pPr algn="r">
              <a:defRPr sz="1300"/>
            </a:lvl1pPr>
          </a:lstStyle>
          <a:p>
            <a:fld id="{A7FD21DE-69FA-457B-A85D-A320E0CF30C7}" type="datetimeFigureOut">
              <a:rPr lang="zh-CN" altLang="en-US" smtClean="0"/>
              <a:t>2024/6/18</a:t>
            </a:fld>
            <a:endParaRPr lang="zh-CN" altLang="en-US"/>
          </a:p>
        </p:txBody>
      </p:sp>
      <p:sp>
        <p:nvSpPr>
          <p:cNvPr id="4" name="幻灯片图像占位符 3"/>
          <p:cNvSpPr>
            <a:spLocks noGrp="1" noRot="1" noChangeAspect="1"/>
          </p:cNvSpPr>
          <p:nvPr>
            <p:ph type="sldImg" idx="2"/>
          </p:nvPr>
        </p:nvSpPr>
        <p:spPr>
          <a:xfrm>
            <a:off x="2357438" y="1279525"/>
            <a:ext cx="2387600" cy="3452813"/>
          </a:xfrm>
          <a:prstGeom prst="rect">
            <a:avLst/>
          </a:prstGeom>
          <a:noFill/>
          <a:ln w="12700">
            <a:solidFill>
              <a:prstClr val="black"/>
            </a:solidFill>
          </a:ln>
        </p:spPr>
        <p:txBody>
          <a:bodyPr vert="horz" lIns="99057" tIns="49528" rIns="99057" bIns="49528" rtlCol="0" anchor="ctr"/>
          <a:lstStyle/>
          <a:p>
            <a:endParaRPr lang="zh-CN" altLang="en-US"/>
          </a:p>
        </p:txBody>
      </p:sp>
      <p:sp>
        <p:nvSpPr>
          <p:cNvPr id="5" name="备注占位符 4"/>
          <p:cNvSpPr>
            <a:spLocks noGrp="1"/>
          </p:cNvSpPr>
          <p:nvPr>
            <p:ph type="body" sz="quarter" idx="3"/>
          </p:nvPr>
        </p:nvSpPr>
        <p:spPr>
          <a:xfrm>
            <a:off x="710248" y="4924643"/>
            <a:ext cx="5681980" cy="4029254"/>
          </a:xfrm>
          <a:prstGeom prst="rect">
            <a:avLst/>
          </a:prstGeom>
        </p:spPr>
        <p:txBody>
          <a:bodyPr vert="horz" lIns="99057" tIns="49528" rIns="99057" bIns="49528"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19598"/>
            <a:ext cx="3077739" cy="513427"/>
          </a:xfrm>
          <a:prstGeom prst="rect">
            <a:avLst/>
          </a:prstGeom>
        </p:spPr>
        <p:txBody>
          <a:bodyPr vert="horz" lIns="99057" tIns="49528" rIns="99057" bIns="49528"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3092" y="9719598"/>
            <a:ext cx="3077739" cy="513427"/>
          </a:xfrm>
          <a:prstGeom prst="rect">
            <a:avLst/>
          </a:prstGeom>
        </p:spPr>
        <p:txBody>
          <a:bodyPr vert="horz" lIns="99057" tIns="49528" rIns="99057" bIns="49528" rtlCol="0" anchor="b"/>
          <a:lstStyle>
            <a:lvl1pPr algn="r">
              <a:defRPr sz="1300"/>
            </a:lvl1pPr>
          </a:lstStyle>
          <a:p>
            <a:fld id="{D69D6D80-B83F-4BCF-92C2-DC2DCE8C78C9}" type="slidenum">
              <a:rPr lang="zh-CN" altLang="en-US" smtClean="0"/>
              <a:t>‹#›</a:t>
            </a:fld>
            <a:endParaRPr lang="zh-CN" altLang="en-US"/>
          </a:p>
        </p:txBody>
      </p:sp>
    </p:spTree>
    <p:extLst>
      <p:ext uri="{BB962C8B-B14F-4D97-AF65-F5344CB8AC3E}">
        <p14:creationId xmlns:p14="http://schemas.microsoft.com/office/powerpoint/2010/main" val="219041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E1B07C7B-0F01-4F60-AA95-BFB1EB262F8A}" type="datetimeFigureOut">
              <a:rPr lang="zh-CN" altLang="en-US" smtClean="0"/>
              <a:t>2024/6/18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1575685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1B07C7B-0F01-4F60-AA95-BFB1EB262F8A}" type="datetimeFigureOut">
              <a:rPr lang="zh-CN" altLang="en-US" smtClean="0"/>
              <a:t>2024/6/18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2282791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1B07C7B-0F01-4F60-AA95-BFB1EB262F8A}" type="datetimeFigureOut">
              <a:rPr lang="zh-CN" altLang="en-US" smtClean="0"/>
              <a:t>2024/6/18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3516294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E1B07C7B-0F01-4F60-AA95-BFB1EB262F8A}" type="datetimeFigureOut">
              <a:rPr lang="zh-CN" altLang="en-US" smtClean="0"/>
              <a:t>2024/6/18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2986237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472381" y="3618442"/>
            <a:ext cx="2901255"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3471863" y="3618442"/>
            <a:ext cx="2915543"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E1B07C7B-0F01-4F60-AA95-BFB1EB262F8A}" type="datetimeFigureOut">
              <a:rPr lang="zh-CN" altLang="en-US" smtClean="0"/>
              <a:t>2024/6/18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4066182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1B07C7B-0F01-4F60-AA95-BFB1EB262F8A}" type="datetimeFigureOut">
              <a:rPr lang="zh-CN" altLang="en-US" smtClean="0"/>
              <a:t>2024/6/18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3994044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07C7B-0F01-4F60-AA95-BFB1EB262F8A}" type="datetimeFigureOut">
              <a:rPr lang="zh-CN" altLang="en-US" smtClean="0"/>
              <a:t>2024/6/18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1863566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1B07C7B-0F01-4F60-AA95-BFB1EB262F8A}" type="datetimeFigureOut">
              <a:rPr lang="zh-CN" altLang="en-US" smtClean="0"/>
              <a:t>2024/6/18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3866547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1B07C7B-0F01-4F60-AA95-BFB1EB262F8A}" type="datetimeFigureOut">
              <a:rPr lang="zh-CN" altLang="en-US" smtClean="0"/>
              <a:t>2024/6/18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2973459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1B07C7B-0F01-4F60-AA95-BFB1EB262F8A}" type="datetimeFigureOut">
              <a:rPr lang="zh-CN" altLang="en-US" smtClean="0"/>
              <a:t>2024/6/18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1855968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1B07C7B-0F01-4F60-AA95-BFB1EB262F8A}" type="datetimeFigureOut">
              <a:rPr lang="zh-CN" altLang="en-US" smtClean="0"/>
              <a:t>2024/6/18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1504316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E1B07C7B-0F01-4F60-AA95-BFB1EB262F8A}" type="datetimeFigureOut">
              <a:rPr lang="zh-CN" altLang="en-US" smtClean="0"/>
              <a:t>2024/6/18</a:t>
            </a:fld>
            <a:endParaRPr lang="zh-CN"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735810D-2CE9-43EA-8756-0C8C2C78935C}" type="slidenum">
              <a:rPr lang="zh-CN" altLang="en-US" smtClean="0"/>
              <a:t>‹#›</a:t>
            </a:fld>
            <a:endParaRPr lang="zh-CN" altLang="en-US"/>
          </a:p>
        </p:txBody>
      </p:sp>
    </p:spTree>
    <p:extLst>
      <p:ext uri="{BB962C8B-B14F-4D97-AF65-F5344CB8AC3E}">
        <p14:creationId xmlns:p14="http://schemas.microsoft.com/office/powerpoint/2010/main" val="742761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3.wdp"/><Relationship Id="rId2" Type="http://schemas.openxmlformats.org/officeDocument/2006/relationships/image" Target="../media/image8.jpg"/><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8C9332BB-2C6F-4E69-844A-CD4DF99BDAA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381501" y="801666"/>
            <a:ext cx="2106388" cy="478561"/>
          </a:xfrm>
          <a:prstGeom prst="rect">
            <a:avLst/>
          </a:prstGeom>
        </p:spPr>
      </p:pic>
      <p:sp>
        <p:nvSpPr>
          <p:cNvPr id="27" name="矩形 26">
            <a:extLst>
              <a:ext uri="{FF2B5EF4-FFF2-40B4-BE49-F238E27FC236}">
                <a16:creationId xmlns:a16="http://schemas.microsoft.com/office/drawing/2014/main" id="{2766555D-6BF0-47DD-9327-141EFB612988}"/>
              </a:ext>
            </a:extLst>
          </p:cNvPr>
          <p:cNvSpPr/>
          <p:nvPr/>
        </p:nvSpPr>
        <p:spPr>
          <a:xfrm>
            <a:off x="567159" y="2854535"/>
            <a:ext cx="5081841" cy="483053"/>
          </a:xfrm>
          <a:prstGeom prst="rect">
            <a:avLst/>
          </a:prstGeom>
          <a:gradFill>
            <a:gsLst>
              <a:gs pos="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571"/>
              <a:t>Special for PCBA back-end process </a:t>
            </a:r>
            <a:endParaRPr lang="zh-CN" altLang="en-US" sz="2571" dirty="0"/>
          </a:p>
        </p:txBody>
      </p:sp>
      <p:sp>
        <p:nvSpPr>
          <p:cNvPr id="28" name="矩形 27">
            <a:extLst>
              <a:ext uri="{FF2B5EF4-FFF2-40B4-BE49-F238E27FC236}">
                <a16:creationId xmlns:a16="http://schemas.microsoft.com/office/drawing/2014/main" id="{CF0A98F3-58F5-4F9C-8573-DA22497F40A5}"/>
              </a:ext>
            </a:extLst>
          </p:cNvPr>
          <p:cNvSpPr/>
          <p:nvPr/>
        </p:nvSpPr>
        <p:spPr>
          <a:xfrm>
            <a:off x="344886" y="9181277"/>
            <a:ext cx="2881995" cy="588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286" b="1" dirty="0">
                <a:solidFill>
                  <a:srgbClr val="0070C0"/>
                </a:solidFill>
              </a:rPr>
              <a:t>www.vanstron.com </a:t>
            </a:r>
            <a:endParaRPr lang="zh-CN" altLang="en-US" sz="2286" b="1" dirty="0">
              <a:solidFill>
                <a:srgbClr val="0070C0"/>
              </a:solidFill>
            </a:endParaRPr>
          </a:p>
        </p:txBody>
      </p:sp>
      <p:sp>
        <p:nvSpPr>
          <p:cNvPr id="8" name="矩形 7">
            <a:extLst>
              <a:ext uri="{FF2B5EF4-FFF2-40B4-BE49-F238E27FC236}">
                <a16:creationId xmlns:a16="http://schemas.microsoft.com/office/drawing/2014/main" id="{110FC91C-A38F-6215-AEB8-3E15A29BA8D9}"/>
              </a:ext>
            </a:extLst>
          </p:cNvPr>
          <p:cNvSpPr/>
          <p:nvPr/>
        </p:nvSpPr>
        <p:spPr>
          <a:xfrm>
            <a:off x="344886" y="1302456"/>
            <a:ext cx="45719" cy="3650543"/>
          </a:xfrm>
          <a:prstGeom prst="rect">
            <a:avLst/>
          </a:prstGeom>
          <a:solidFill>
            <a:schemeClr val="accent5">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C1D8EEA2-E060-4C7C-3090-C9339FD3F474}"/>
              </a:ext>
            </a:extLst>
          </p:cNvPr>
          <p:cNvSpPr txBox="1"/>
          <p:nvPr/>
        </p:nvSpPr>
        <p:spPr>
          <a:xfrm>
            <a:off x="567159" y="1463870"/>
            <a:ext cx="3333605" cy="1261884"/>
          </a:xfrm>
          <a:prstGeom prst="rect">
            <a:avLst/>
          </a:prstGeom>
          <a:noFill/>
        </p:spPr>
        <p:txBody>
          <a:bodyPr wrap="none" rtlCol="0">
            <a:spAutoFit/>
          </a:bodyPr>
          <a:lstStyle/>
          <a:p>
            <a:r>
              <a:rPr lang="en-US" altLang="zh-CN" sz="4800" b="1">
                <a:solidFill>
                  <a:schemeClr val="bg1">
                    <a:lumMod val="50000"/>
                  </a:schemeClr>
                </a:solidFill>
              </a:rPr>
              <a:t>Inline </a:t>
            </a:r>
          </a:p>
          <a:p>
            <a:r>
              <a:rPr lang="en-US" altLang="zh-CN" sz="2800" b="1">
                <a:solidFill>
                  <a:schemeClr val="bg1">
                    <a:lumMod val="50000"/>
                  </a:schemeClr>
                </a:solidFill>
              </a:rPr>
              <a:t>Vertical heating oven</a:t>
            </a:r>
          </a:p>
        </p:txBody>
      </p:sp>
      <p:sp>
        <p:nvSpPr>
          <p:cNvPr id="20" name="矩形 19">
            <a:extLst>
              <a:ext uri="{FF2B5EF4-FFF2-40B4-BE49-F238E27FC236}">
                <a16:creationId xmlns:a16="http://schemas.microsoft.com/office/drawing/2014/main" id="{C398EC64-3B86-190A-6B55-9F6F1F20896A}"/>
              </a:ext>
            </a:extLst>
          </p:cNvPr>
          <p:cNvSpPr/>
          <p:nvPr/>
        </p:nvSpPr>
        <p:spPr>
          <a:xfrm>
            <a:off x="593690" y="3466369"/>
            <a:ext cx="1983636" cy="1307940"/>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solidFill>
                  <a:srgbClr val="00B050"/>
                </a:solidFill>
              </a:rPr>
              <a:t>Drying | Hardening</a:t>
            </a:r>
            <a:endParaRPr lang="zh-CN" altLang="en-US" sz="3200" b="1">
              <a:solidFill>
                <a:srgbClr val="00B050"/>
              </a:solidFill>
            </a:endParaRPr>
          </a:p>
        </p:txBody>
      </p:sp>
      <p:sp>
        <p:nvSpPr>
          <p:cNvPr id="3" name="矩形 2">
            <a:extLst>
              <a:ext uri="{FF2B5EF4-FFF2-40B4-BE49-F238E27FC236}">
                <a16:creationId xmlns:a16="http://schemas.microsoft.com/office/drawing/2014/main" id="{A847FD7F-52BE-F322-C2C2-1D0F15FC21BA}"/>
              </a:ext>
            </a:extLst>
          </p:cNvPr>
          <p:cNvSpPr/>
          <p:nvPr/>
        </p:nvSpPr>
        <p:spPr>
          <a:xfrm>
            <a:off x="11348" y="4995810"/>
            <a:ext cx="292734" cy="173624"/>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0D1D1AE2-D46F-1B59-BFCA-CB8053A0A76C}"/>
              </a:ext>
            </a:extLst>
          </p:cNvPr>
          <p:cNvSpPr/>
          <p:nvPr/>
        </p:nvSpPr>
        <p:spPr>
          <a:xfrm>
            <a:off x="304082" y="4995813"/>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453E1A73-4A20-D5BA-C2A1-0C957729C241}"/>
              </a:ext>
            </a:extLst>
          </p:cNvPr>
          <p:cNvSpPr/>
          <p:nvPr/>
        </p:nvSpPr>
        <p:spPr>
          <a:xfrm>
            <a:off x="743920" y="4995812"/>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B9BE6368-0B3B-52DC-6DB7-3B8DE69E696D}"/>
              </a:ext>
            </a:extLst>
          </p:cNvPr>
          <p:cNvSpPr/>
          <p:nvPr/>
        </p:nvSpPr>
        <p:spPr>
          <a:xfrm>
            <a:off x="1183758" y="4995812"/>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41BA41E2-7FD5-888E-81D1-B3DAC7323347}"/>
              </a:ext>
            </a:extLst>
          </p:cNvPr>
          <p:cNvSpPr/>
          <p:nvPr/>
        </p:nvSpPr>
        <p:spPr>
          <a:xfrm>
            <a:off x="1623596" y="4995812"/>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C5A2B588-B5DA-7BFA-90D1-425395A153D3}"/>
              </a:ext>
            </a:extLst>
          </p:cNvPr>
          <p:cNvSpPr/>
          <p:nvPr/>
        </p:nvSpPr>
        <p:spPr>
          <a:xfrm>
            <a:off x="2063434" y="4995812"/>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D0786E82-291D-150D-126E-5AACD834A957}"/>
              </a:ext>
            </a:extLst>
          </p:cNvPr>
          <p:cNvSpPr/>
          <p:nvPr/>
        </p:nvSpPr>
        <p:spPr>
          <a:xfrm>
            <a:off x="2504751" y="4995811"/>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372D698B-EBBF-4E3F-E679-1109BE78142C}"/>
              </a:ext>
            </a:extLst>
          </p:cNvPr>
          <p:cNvSpPr/>
          <p:nvPr/>
        </p:nvSpPr>
        <p:spPr>
          <a:xfrm>
            <a:off x="2943110" y="4995810"/>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3661080E-6432-D54F-3ED8-7716329D83E6}"/>
              </a:ext>
            </a:extLst>
          </p:cNvPr>
          <p:cNvSpPr/>
          <p:nvPr/>
        </p:nvSpPr>
        <p:spPr>
          <a:xfrm>
            <a:off x="3362326" y="4994969"/>
            <a:ext cx="439838" cy="173621"/>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A1571606-A61E-CA93-9ADB-40081841617F}"/>
              </a:ext>
            </a:extLst>
          </p:cNvPr>
          <p:cNvSpPr/>
          <p:nvPr/>
        </p:nvSpPr>
        <p:spPr>
          <a:xfrm>
            <a:off x="3802164" y="4994969"/>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0F58BAFD-3D1B-7E6B-E2DC-98B738A458EA}"/>
              </a:ext>
            </a:extLst>
          </p:cNvPr>
          <p:cNvSpPr/>
          <p:nvPr/>
        </p:nvSpPr>
        <p:spPr>
          <a:xfrm>
            <a:off x="4242002" y="4994968"/>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C22EFA15-E0C4-AFE4-2A6F-B80A2ADA4A19}"/>
              </a:ext>
            </a:extLst>
          </p:cNvPr>
          <p:cNvSpPr/>
          <p:nvPr/>
        </p:nvSpPr>
        <p:spPr>
          <a:xfrm>
            <a:off x="4681840" y="4994968"/>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5FB1D226-1AA1-B5E5-1720-12D15FA7E986}"/>
              </a:ext>
            </a:extLst>
          </p:cNvPr>
          <p:cNvSpPr/>
          <p:nvPr/>
        </p:nvSpPr>
        <p:spPr>
          <a:xfrm>
            <a:off x="5121678" y="4994968"/>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D405F5AE-FB49-CAB3-EABD-82CE829CA49D}"/>
              </a:ext>
            </a:extLst>
          </p:cNvPr>
          <p:cNvSpPr/>
          <p:nvPr/>
        </p:nvSpPr>
        <p:spPr>
          <a:xfrm>
            <a:off x="5561516" y="4994968"/>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id="{F3847740-BFAF-804F-9008-131DB84E529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tretch>
            <a:fillRect/>
          </a:stretch>
        </p:blipFill>
        <p:spPr>
          <a:xfrm>
            <a:off x="1934973" y="4452143"/>
            <a:ext cx="4981955" cy="3113723"/>
          </a:xfrm>
          <a:prstGeom prst="rect">
            <a:avLst/>
          </a:prstGeom>
        </p:spPr>
      </p:pic>
      <p:sp>
        <p:nvSpPr>
          <p:cNvPr id="22" name="矩形 21">
            <a:extLst>
              <a:ext uri="{FF2B5EF4-FFF2-40B4-BE49-F238E27FC236}">
                <a16:creationId xmlns:a16="http://schemas.microsoft.com/office/drawing/2014/main" id="{1EDF3156-869A-DFFD-E9CF-D238518BFD6C}"/>
              </a:ext>
            </a:extLst>
          </p:cNvPr>
          <p:cNvSpPr/>
          <p:nvPr/>
        </p:nvSpPr>
        <p:spPr>
          <a:xfrm>
            <a:off x="6002833" y="4994967"/>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814B0B91-E069-6B07-0DA3-2822CE9C9DF5}"/>
              </a:ext>
            </a:extLst>
          </p:cNvPr>
          <p:cNvSpPr/>
          <p:nvPr/>
        </p:nvSpPr>
        <p:spPr>
          <a:xfrm>
            <a:off x="6441192" y="4994966"/>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图片包含 卡车, 灯光, 大, 站&#10;&#10;描述已自动生成">
            <a:extLst>
              <a:ext uri="{FF2B5EF4-FFF2-40B4-BE49-F238E27FC236}">
                <a16:creationId xmlns:a16="http://schemas.microsoft.com/office/drawing/2014/main" id="{06BFC3DB-02C0-BE36-B80D-3098E774FD7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87809" y="5956579"/>
            <a:ext cx="4392938" cy="2745586"/>
          </a:xfrm>
          <a:prstGeom prst="rect">
            <a:avLst/>
          </a:prstGeom>
        </p:spPr>
      </p:pic>
    </p:spTree>
    <p:extLst>
      <p:ext uri="{BB962C8B-B14F-4D97-AF65-F5344CB8AC3E}">
        <p14:creationId xmlns:p14="http://schemas.microsoft.com/office/powerpoint/2010/main" val="1955222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5F17B45D-BEDB-915D-0D0F-3D4EE7AD0709}"/>
              </a:ext>
            </a:extLst>
          </p:cNvPr>
          <p:cNvPicPr>
            <a:picLocks noChangeAspect="1"/>
          </p:cNvPicPr>
          <p:nvPr/>
        </p:nvPicPr>
        <p:blipFill>
          <a:blip r:embed="rId2"/>
          <a:stretch>
            <a:fillRect/>
          </a:stretch>
        </p:blipFill>
        <p:spPr>
          <a:xfrm>
            <a:off x="0" y="1091948"/>
            <a:ext cx="6858000" cy="3422180"/>
          </a:xfrm>
          <a:prstGeom prst="rect">
            <a:avLst/>
          </a:prstGeom>
          <a:solidFill>
            <a:schemeClr val="bg1"/>
          </a:solidFill>
        </p:spPr>
      </p:pic>
      <p:sp>
        <p:nvSpPr>
          <p:cNvPr id="6" name="文本框 5">
            <a:extLst>
              <a:ext uri="{FF2B5EF4-FFF2-40B4-BE49-F238E27FC236}">
                <a16:creationId xmlns:a16="http://schemas.microsoft.com/office/drawing/2014/main" id="{F899AC8C-70DE-E01F-E87D-C6FE2830565B}"/>
              </a:ext>
            </a:extLst>
          </p:cNvPr>
          <p:cNvSpPr txBox="1"/>
          <p:nvPr/>
        </p:nvSpPr>
        <p:spPr>
          <a:xfrm>
            <a:off x="157869" y="4514128"/>
            <a:ext cx="3271131" cy="3062377"/>
          </a:xfrm>
          <a:prstGeom prst="rect">
            <a:avLst/>
          </a:prstGeom>
          <a:noFill/>
        </p:spPr>
        <p:txBody>
          <a:bodyPr wrap="square">
            <a:spAutoFit/>
          </a:bodyPr>
          <a:lstStyle/>
          <a:p>
            <a:r>
              <a:rPr lang="en-US" altLang="zh-CN" b="1" dirty="0">
                <a:solidFill>
                  <a:srgbClr val="0070C0"/>
                </a:solidFill>
              </a:rPr>
              <a:t>Hardening of coated printed circuit boards vertically with minimal space required</a:t>
            </a:r>
          </a:p>
          <a:p>
            <a:endParaRPr lang="en-US" altLang="zh-CN" b="1" dirty="0"/>
          </a:p>
          <a:p>
            <a:r>
              <a:rPr lang="en-US" altLang="zh-CN" sz="1100" dirty="0">
                <a:solidFill>
                  <a:schemeClr val="tx1">
                    <a:lumMod val="75000"/>
                    <a:lumOff val="25000"/>
                  </a:schemeClr>
                </a:solidFill>
              </a:rPr>
              <a:t>To ensure the reliability of these sensitive electronic sub-assemblies even in difficult</a:t>
            </a:r>
          </a:p>
          <a:p>
            <a:r>
              <a:rPr lang="en-US" altLang="zh-CN" sz="1100" dirty="0">
                <a:solidFill>
                  <a:schemeClr val="tx1">
                    <a:lumMod val="75000"/>
                    <a:lumOff val="25000"/>
                  </a:schemeClr>
                </a:solidFill>
              </a:rPr>
              <a:t>environmental conditions, a coat of paint is applied to the printed circuit board and then dried</a:t>
            </a:r>
          </a:p>
          <a:p>
            <a:r>
              <a:rPr lang="en-US" altLang="zh-CN" sz="1100" dirty="0">
                <a:solidFill>
                  <a:schemeClr val="tx1">
                    <a:lumMod val="75000"/>
                    <a:lumOff val="25000"/>
                  </a:schemeClr>
                </a:solidFill>
              </a:rPr>
              <a:t>in a special drying system. The coating protects the electronics from damage due to corrosion or other environmental influences such as moisture, chemicals and dust. It increases</a:t>
            </a:r>
          </a:p>
          <a:p>
            <a:r>
              <a:rPr lang="en-US" altLang="zh-CN" sz="1100" dirty="0">
                <a:solidFill>
                  <a:schemeClr val="tx1">
                    <a:lumMod val="75000"/>
                    <a:lumOff val="25000"/>
                  </a:schemeClr>
                </a:solidFill>
              </a:rPr>
              <a:t>the lifetime and quality of the product many times over. Alternatively, complete sub-assemblies are cast and encapsulated.</a:t>
            </a:r>
            <a:endParaRPr lang="zh-CN" altLang="en-US" sz="1100" dirty="0">
              <a:solidFill>
                <a:schemeClr val="tx1">
                  <a:lumMod val="75000"/>
                  <a:lumOff val="25000"/>
                </a:schemeClr>
              </a:solidFill>
            </a:endParaRPr>
          </a:p>
        </p:txBody>
      </p:sp>
      <p:pic>
        <p:nvPicPr>
          <p:cNvPr id="7" name="图片 6">
            <a:extLst>
              <a:ext uri="{FF2B5EF4-FFF2-40B4-BE49-F238E27FC236}">
                <a16:creationId xmlns:a16="http://schemas.microsoft.com/office/drawing/2014/main" id="{3F5932A0-6F49-DE9E-0B7A-674F7C99C2D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44912" y="396553"/>
            <a:ext cx="2106388" cy="478561"/>
          </a:xfrm>
          <a:prstGeom prst="rect">
            <a:avLst/>
          </a:prstGeom>
        </p:spPr>
      </p:pic>
      <p:sp>
        <p:nvSpPr>
          <p:cNvPr id="9" name="矩形 8">
            <a:extLst>
              <a:ext uri="{FF2B5EF4-FFF2-40B4-BE49-F238E27FC236}">
                <a16:creationId xmlns:a16="http://schemas.microsoft.com/office/drawing/2014/main" id="{E00E3855-5905-00EC-803C-EFCC512C7499}"/>
              </a:ext>
            </a:extLst>
          </p:cNvPr>
          <p:cNvSpPr/>
          <p:nvPr/>
        </p:nvSpPr>
        <p:spPr>
          <a:xfrm>
            <a:off x="384532" y="1160282"/>
            <a:ext cx="3044467" cy="2469115"/>
          </a:xfrm>
          <a:prstGeom prst="rect">
            <a:avLst/>
          </a:prstGeom>
          <a:solidFill>
            <a:srgbClr val="002060">
              <a:alpha val="45000"/>
            </a:srgb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2400">
                <a:solidFill>
                  <a:schemeClr val="bg1"/>
                </a:solidFill>
              </a:rPr>
              <a:t>Drying | Hardening</a:t>
            </a:r>
          </a:p>
          <a:p>
            <a:endParaRPr lang="en-US" altLang="zh-CN" sz="2400">
              <a:solidFill>
                <a:schemeClr val="bg1"/>
              </a:solidFill>
            </a:endParaRPr>
          </a:p>
          <a:p>
            <a:endParaRPr lang="en-US" altLang="zh-CN" sz="2400">
              <a:solidFill>
                <a:schemeClr val="bg1"/>
              </a:solidFill>
            </a:endParaRPr>
          </a:p>
          <a:p>
            <a:r>
              <a:rPr lang="en-US" altLang="zh-CN" sz="1600">
                <a:solidFill>
                  <a:schemeClr val="bg1"/>
                </a:solidFill>
              </a:rPr>
              <a:t>High quality and reliablefunction of electronics</a:t>
            </a:r>
            <a:endParaRPr lang="zh-CN" altLang="en-US" sz="1600">
              <a:solidFill>
                <a:schemeClr val="bg1"/>
              </a:solidFill>
            </a:endParaRPr>
          </a:p>
        </p:txBody>
      </p:sp>
      <p:sp>
        <p:nvSpPr>
          <p:cNvPr id="12" name="文本框 11">
            <a:extLst>
              <a:ext uri="{FF2B5EF4-FFF2-40B4-BE49-F238E27FC236}">
                <a16:creationId xmlns:a16="http://schemas.microsoft.com/office/drawing/2014/main" id="{13613F07-E2DE-C235-1568-D420669929BF}"/>
              </a:ext>
            </a:extLst>
          </p:cNvPr>
          <p:cNvSpPr txBox="1"/>
          <p:nvPr/>
        </p:nvSpPr>
        <p:spPr>
          <a:xfrm>
            <a:off x="157869" y="7737961"/>
            <a:ext cx="3372409" cy="1277273"/>
          </a:xfrm>
          <a:prstGeom prst="rect">
            <a:avLst/>
          </a:prstGeom>
          <a:noFill/>
        </p:spPr>
        <p:txBody>
          <a:bodyPr wrap="square">
            <a:spAutoFit/>
          </a:bodyPr>
          <a:lstStyle/>
          <a:p>
            <a:r>
              <a:rPr lang="en-US" altLang="zh-CN" sz="1100" dirty="0">
                <a:solidFill>
                  <a:schemeClr val="tx1">
                    <a:lumMod val="75000"/>
                    <a:lumOff val="25000"/>
                  </a:schemeClr>
                </a:solidFill>
              </a:rPr>
              <a:t>Vanstron Thermal Systems provides innovative drying and hardening procedures that meet every requirement. The latest development is a vertical drying system which offers maximum performance with minimal space required. All industries which implement painting processes and process sensitive sub-assemblies with a protective paint coating can benefit from this system.</a:t>
            </a:r>
            <a:endParaRPr lang="zh-CN" altLang="en-US" sz="1100" dirty="0">
              <a:solidFill>
                <a:schemeClr val="tx1">
                  <a:lumMod val="75000"/>
                  <a:lumOff val="25000"/>
                </a:schemeClr>
              </a:solidFill>
            </a:endParaRPr>
          </a:p>
        </p:txBody>
      </p:sp>
      <p:pic>
        <p:nvPicPr>
          <p:cNvPr id="13" name="图片 12">
            <a:extLst>
              <a:ext uri="{FF2B5EF4-FFF2-40B4-BE49-F238E27FC236}">
                <a16:creationId xmlns:a16="http://schemas.microsoft.com/office/drawing/2014/main" id="{464180E5-5C34-FA1A-7558-23153AC79557}"/>
              </a:ext>
            </a:extLst>
          </p:cNvPr>
          <p:cNvPicPr>
            <a:picLocks noChangeAspect="1"/>
          </p:cNvPicPr>
          <p:nvPr/>
        </p:nvPicPr>
        <p:blipFill>
          <a:blip r:embed="rId4"/>
          <a:stretch>
            <a:fillRect/>
          </a:stretch>
        </p:blipFill>
        <p:spPr>
          <a:xfrm>
            <a:off x="3652769" y="6045316"/>
            <a:ext cx="3047362" cy="2377907"/>
          </a:xfrm>
          <a:prstGeom prst="rect">
            <a:avLst/>
          </a:prstGeom>
        </p:spPr>
      </p:pic>
      <p:sp>
        <p:nvSpPr>
          <p:cNvPr id="2" name="矩形 1">
            <a:extLst>
              <a:ext uri="{FF2B5EF4-FFF2-40B4-BE49-F238E27FC236}">
                <a16:creationId xmlns:a16="http://schemas.microsoft.com/office/drawing/2014/main" id="{02753FBB-2577-728E-47B7-68998A2197E8}"/>
              </a:ext>
            </a:extLst>
          </p:cNvPr>
          <p:cNvSpPr/>
          <p:nvPr/>
        </p:nvSpPr>
        <p:spPr>
          <a:xfrm>
            <a:off x="-8468" y="944289"/>
            <a:ext cx="292734" cy="173624"/>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180BA14B-C19E-B4D5-01E6-A5C8C6D913EF}"/>
              </a:ext>
            </a:extLst>
          </p:cNvPr>
          <p:cNvSpPr/>
          <p:nvPr/>
        </p:nvSpPr>
        <p:spPr>
          <a:xfrm>
            <a:off x="284266" y="944292"/>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052A2F26-6102-4CB6-4442-39292AF1CC03}"/>
              </a:ext>
            </a:extLst>
          </p:cNvPr>
          <p:cNvSpPr/>
          <p:nvPr/>
        </p:nvSpPr>
        <p:spPr>
          <a:xfrm>
            <a:off x="724104" y="944291"/>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330E3DA0-942F-58FA-E29F-6A58E85AF29E}"/>
              </a:ext>
            </a:extLst>
          </p:cNvPr>
          <p:cNvSpPr/>
          <p:nvPr/>
        </p:nvSpPr>
        <p:spPr>
          <a:xfrm>
            <a:off x="1163942" y="944291"/>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0985B53A-98D4-0247-A035-74BE0149C321}"/>
              </a:ext>
            </a:extLst>
          </p:cNvPr>
          <p:cNvSpPr/>
          <p:nvPr/>
        </p:nvSpPr>
        <p:spPr>
          <a:xfrm>
            <a:off x="1603780" y="944291"/>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F38E923D-F385-A4D1-DD06-90ED078CA1ED}"/>
              </a:ext>
            </a:extLst>
          </p:cNvPr>
          <p:cNvSpPr/>
          <p:nvPr/>
        </p:nvSpPr>
        <p:spPr>
          <a:xfrm>
            <a:off x="2043618" y="944291"/>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A0B66B78-A0E8-9D1B-C820-57E6D223602B}"/>
              </a:ext>
            </a:extLst>
          </p:cNvPr>
          <p:cNvSpPr/>
          <p:nvPr/>
        </p:nvSpPr>
        <p:spPr>
          <a:xfrm>
            <a:off x="2484935" y="944290"/>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DB9FF161-313F-71A0-94C1-E06B7C38C812}"/>
              </a:ext>
            </a:extLst>
          </p:cNvPr>
          <p:cNvSpPr/>
          <p:nvPr/>
        </p:nvSpPr>
        <p:spPr>
          <a:xfrm>
            <a:off x="2923294" y="944289"/>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B4F85A3F-ED91-D687-0BA1-6B1E4DF55443}"/>
              </a:ext>
            </a:extLst>
          </p:cNvPr>
          <p:cNvSpPr/>
          <p:nvPr/>
        </p:nvSpPr>
        <p:spPr>
          <a:xfrm>
            <a:off x="3342510" y="943448"/>
            <a:ext cx="439838" cy="173621"/>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011B0C78-F4D6-A3F5-FE95-657E63BFB46B}"/>
              </a:ext>
            </a:extLst>
          </p:cNvPr>
          <p:cNvSpPr/>
          <p:nvPr/>
        </p:nvSpPr>
        <p:spPr>
          <a:xfrm>
            <a:off x="3782348" y="943448"/>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BD8F3D1C-CC34-3163-2180-88A9C5D4ADB3}"/>
              </a:ext>
            </a:extLst>
          </p:cNvPr>
          <p:cNvSpPr/>
          <p:nvPr/>
        </p:nvSpPr>
        <p:spPr>
          <a:xfrm>
            <a:off x="4222186" y="943447"/>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0ABC308B-39CD-3282-6AD9-8239DED5C194}"/>
              </a:ext>
            </a:extLst>
          </p:cNvPr>
          <p:cNvSpPr/>
          <p:nvPr/>
        </p:nvSpPr>
        <p:spPr>
          <a:xfrm>
            <a:off x="4662024" y="943447"/>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0294BE04-E120-267C-5F25-BC2C5FBA149C}"/>
              </a:ext>
            </a:extLst>
          </p:cNvPr>
          <p:cNvSpPr/>
          <p:nvPr/>
        </p:nvSpPr>
        <p:spPr>
          <a:xfrm>
            <a:off x="5101862" y="943447"/>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D6647182-CFD5-FAA8-3763-B0D04BF3F7E2}"/>
              </a:ext>
            </a:extLst>
          </p:cNvPr>
          <p:cNvSpPr/>
          <p:nvPr/>
        </p:nvSpPr>
        <p:spPr>
          <a:xfrm>
            <a:off x="5541700" y="943447"/>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E4E0AA73-5A39-C781-6AA5-82C24B6937C7}"/>
              </a:ext>
            </a:extLst>
          </p:cNvPr>
          <p:cNvSpPr/>
          <p:nvPr/>
        </p:nvSpPr>
        <p:spPr>
          <a:xfrm>
            <a:off x="5983017" y="943446"/>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177313E9-D2A3-D4FE-81B3-DFD930556980}"/>
              </a:ext>
            </a:extLst>
          </p:cNvPr>
          <p:cNvSpPr/>
          <p:nvPr/>
        </p:nvSpPr>
        <p:spPr>
          <a:xfrm>
            <a:off x="6421376" y="943445"/>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3008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880ED9EE-CD29-04EC-A61E-63466CF8B0B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44912" y="396553"/>
            <a:ext cx="2106388" cy="478561"/>
          </a:xfrm>
          <a:prstGeom prst="rect">
            <a:avLst/>
          </a:prstGeom>
        </p:spPr>
      </p:pic>
      <p:pic>
        <p:nvPicPr>
          <p:cNvPr id="6" name="图片 5">
            <a:extLst>
              <a:ext uri="{FF2B5EF4-FFF2-40B4-BE49-F238E27FC236}">
                <a16:creationId xmlns:a16="http://schemas.microsoft.com/office/drawing/2014/main" id="{D170681C-1C3E-59A2-BB5C-CC3C8787574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964692"/>
            <a:ext cx="6858000" cy="3172968"/>
          </a:xfrm>
          <a:prstGeom prst="rect">
            <a:avLst/>
          </a:prstGeom>
        </p:spPr>
      </p:pic>
      <p:sp>
        <p:nvSpPr>
          <p:cNvPr id="9" name="矩形 8">
            <a:extLst>
              <a:ext uri="{FF2B5EF4-FFF2-40B4-BE49-F238E27FC236}">
                <a16:creationId xmlns:a16="http://schemas.microsoft.com/office/drawing/2014/main" id="{EF09D2BC-8C7A-675A-8A00-ED2680129464}"/>
              </a:ext>
            </a:extLst>
          </p:cNvPr>
          <p:cNvSpPr/>
          <p:nvPr/>
        </p:nvSpPr>
        <p:spPr>
          <a:xfrm>
            <a:off x="267205" y="1045539"/>
            <a:ext cx="3044467" cy="2469115"/>
          </a:xfrm>
          <a:prstGeom prst="rect">
            <a:avLst/>
          </a:prstGeom>
          <a:solidFill>
            <a:srgbClr val="002060">
              <a:alpha val="45000"/>
            </a:srgb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2400">
                <a:solidFill>
                  <a:schemeClr val="bg1"/>
                </a:solidFill>
              </a:rPr>
              <a:t>Drying | Hardening</a:t>
            </a:r>
          </a:p>
          <a:p>
            <a:endParaRPr lang="en-US" altLang="zh-CN" sz="2400">
              <a:solidFill>
                <a:schemeClr val="bg1"/>
              </a:solidFill>
            </a:endParaRPr>
          </a:p>
          <a:p>
            <a:endParaRPr lang="en-US" altLang="zh-CN" sz="2400">
              <a:solidFill>
                <a:schemeClr val="bg1"/>
              </a:solidFill>
            </a:endParaRPr>
          </a:p>
          <a:p>
            <a:r>
              <a:rPr lang="en-US" altLang="zh-CN" sz="1400">
                <a:solidFill>
                  <a:schemeClr val="bg1"/>
                </a:solidFill>
              </a:rPr>
              <a:t>Maximum performance in minimum space with equipment</a:t>
            </a:r>
            <a:endParaRPr lang="zh-CN" altLang="en-US" sz="1400">
              <a:solidFill>
                <a:schemeClr val="bg1"/>
              </a:solidFill>
            </a:endParaRPr>
          </a:p>
        </p:txBody>
      </p:sp>
      <p:sp>
        <p:nvSpPr>
          <p:cNvPr id="11" name="矩形 10">
            <a:extLst>
              <a:ext uri="{FF2B5EF4-FFF2-40B4-BE49-F238E27FC236}">
                <a16:creationId xmlns:a16="http://schemas.microsoft.com/office/drawing/2014/main" id="{5A12EC9F-B5A5-DB2B-1911-98C504BE8C1F}"/>
              </a:ext>
            </a:extLst>
          </p:cNvPr>
          <p:cNvSpPr/>
          <p:nvPr/>
        </p:nvSpPr>
        <p:spPr>
          <a:xfrm>
            <a:off x="247372" y="4417516"/>
            <a:ext cx="2828509" cy="2730235"/>
          </a:xfrm>
          <a:prstGeom prst="rect">
            <a:avLst/>
          </a:prstGeom>
        </p:spPr>
        <p:txBody>
          <a:bodyPr wrap="square">
            <a:spAutoFit/>
          </a:bodyPr>
          <a:lstStyle/>
          <a:p>
            <a:pPr lvl="0"/>
            <a:r>
              <a:rPr lang="en-US" sz="857" b="1" dirty="0">
                <a:solidFill>
                  <a:srgbClr val="000000"/>
                </a:solidFill>
                <a:latin typeface="Arial" panose="020B0604020202020204" pitchFamily="34" charset="0"/>
                <a:cs typeface="Arial" panose="020B0604020202020204" pitchFamily="34" charset="0"/>
              </a:rPr>
              <a:t>In-line, vertical automation of the epoxy cure process produces immediate, significant benefits in three areas:</a:t>
            </a:r>
          </a:p>
          <a:p>
            <a:pPr lvl="0"/>
            <a:endParaRPr lang="en-US" sz="857" b="1" dirty="0">
              <a:solidFill>
                <a:srgbClr val="000000"/>
              </a:solidFill>
              <a:latin typeface="Arial" panose="020B0604020202020204" pitchFamily="34" charset="0"/>
              <a:cs typeface="Arial" panose="020B0604020202020204" pitchFamily="34" charset="0"/>
            </a:endParaRPr>
          </a:p>
          <a:p>
            <a:pPr lvl="0">
              <a:buFont typeface="+mj-lt"/>
              <a:buAutoNum type="arabicPeriod"/>
            </a:pPr>
            <a:r>
              <a:rPr lang="en-US" sz="857" dirty="0">
                <a:solidFill>
                  <a:srgbClr val="000000"/>
                </a:solidFill>
                <a:latin typeface="Arial" panose="020B0604020202020204" pitchFamily="34" charset="0"/>
                <a:cs typeface="Arial" panose="020B0604020202020204" pitchFamily="34" charset="0"/>
              </a:rPr>
              <a:t>In-line automation increases productivity by eliminating the labor needed to load and unload batch ovens.</a:t>
            </a:r>
          </a:p>
          <a:p>
            <a:pPr lvl="0">
              <a:buFont typeface="+mj-lt"/>
              <a:buAutoNum type="arabicPeriod"/>
            </a:pPr>
            <a:endParaRPr lang="en-US" sz="857" dirty="0">
              <a:solidFill>
                <a:srgbClr val="000000"/>
              </a:solidFill>
              <a:latin typeface="Arial" panose="020B0604020202020204" pitchFamily="34" charset="0"/>
              <a:cs typeface="Arial" panose="020B0604020202020204" pitchFamily="34" charset="0"/>
            </a:endParaRPr>
          </a:p>
          <a:p>
            <a:pPr lvl="0">
              <a:buFont typeface="+mj-lt"/>
              <a:buAutoNum type="arabicPeriod"/>
            </a:pPr>
            <a:r>
              <a:rPr lang="en-US" sz="857" dirty="0">
                <a:solidFill>
                  <a:srgbClr val="000000"/>
                </a:solidFill>
                <a:latin typeface="Arial" panose="020B0604020202020204" pitchFamily="34" charset="0"/>
                <a:cs typeface="Arial" panose="020B0604020202020204" pitchFamily="34" charset="0"/>
              </a:rPr>
              <a:t>It improves process consistency, and therefore quality, by reducing the time and temperature variations caused by the frequent opening of batch oven </a:t>
            </a:r>
            <a:r>
              <a:rPr lang="en-US" sz="857" dirty="0">
                <a:solidFill>
                  <a:srgbClr val="000000"/>
                </a:solidFill>
                <a:cs typeface="Arial" panose="020B0604020202020204" pitchFamily="34" charset="0"/>
              </a:rPr>
              <a:t>doors</a:t>
            </a:r>
            <a:r>
              <a:rPr lang="en-US" sz="857" dirty="0">
                <a:solidFill>
                  <a:srgbClr val="000000"/>
                </a:solidFill>
                <a:latin typeface="Arial" panose="020B0604020202020204" pitchFamily="34" charset="0"/>
                <a:cs typeface="Arial" panose="020B0604020202020204" pitchFamily="34" charset="0"/>
              </a:rPr>
              <a:t>.</a:t>
            </a:r>
          </a:p>
          <a:p>
            <a:pPr lvl="0">
              <a:buFont typeface="+mj-lt"/>
              <a:buAutoNum type="arabicPeriod"/>
            </a:pPr>
            <a:endParaRPr lang="en-US" sz="857" dirty="0">
              <a:solidFill>
                <a:srgbClr val="000000"/>
              </a:solidFill>
              <a:latin typeface="Arial" panose="020B0604020202020204" pitchFamily="34" charset="0"/>
              <a:cs typeface="Arial" panose="020B0604020202020204" pitchFamily="34" charset="0"/>
            </a:endParaRPr>
          </a:p>
          <a:p>
            <a:pPr lvl="0">
              <a:buFont typeface="+mj-lt"/>
              <a:buAutoNum type="arabicPeriod"/>
            </a:pPr>
            <a:r>
              <a:rPr lang="en-US" sz="857" dirty="0">
                <a:solidFill>
                  <a:srgbClr val="000000"/>
                </a:solidFill>
                <a:latin typeface="Arial" panose="020B0604020202020204" pitchFamily="34" charset="0"/>
                <a:cs typeface="Arial" panose="020B0604020202020204" pitchFamily="34" charset="0"/>
              </a:rPr>
              <a:t>And, as floor allocation costs rise on all factory floors... and particularly in clean rooms... a vertical format oven requires as little as 2.8</a:t>
            </a:r>
            <a:r>
              <a:rPr lang="zh-CN" altLang="en-US" sz="857" dirty="0">
                <a:solidFill>
                  <a:srgbClr val="000000"/>
                </a:solidFill>
                <a:latin typeface="Arial" panose="020B0604020202020204" pitchFamily="34" charset="0"/>
                <a:cs typeface="Arial" panose="020B0604020202020204" pitchFamily="34" charset="0"/>
              </a:rPr>
              <a:t>㎡</a:t>
            </a:r>
            <a:r>
              <a:rPr lang="en-US" sz="857" dirty="0">
                <a:solidFill>
                  <a:srgbClr val="000000"/>
                </a:solidFill>
                <a:latin typeface="Arial" panose="020B0604020202020204" pitchFamily="34" charset="0"/>
                <a:cs typeface="Arial" panose="020B0604020202020204" pitchFamily="34" charset="0"/>
              </a:rPr>
              <a:t>of floor space for cure cycles </a:t>
            </a:r>
            <a:r>
              <a:rPr lang="en-US" altLang="zh-CN" sz="857" dirty="0">
                <a:solidFill>
                  <a:srgbClr val="000000"/>
                </a:solidFill>
                <a:latin typeface="Arial" panose="020B0604020202020204" pitchFamily="34" charset="0"/>
                <a:cs typeface="Arial" panose="020B0604020202020204" pitchFamily="34" charset="0"/>
              </a:rPr>
              <a:t>for a long time;</a:t>
            </a:r>
          </a:p>
          <a:p>
            <a:pPr lvl="0">
              <a:buFont typeface="+mj-lt"/>
              <a:buAutoNum type="arabicPeriod"/>
            </a:pPr>
            <a:endParaRPr lang="en-US" sz="857" dirty="0">
              <a:solidFill>
                <a:srgbClr val="000000"/>
              </a:solidFill>
              <a:latin typeface="Arial" panose="020B0604020202020204" pitchFamily="34" charset="0"/>
              <a:cs typeface="Arial" panose="020B0604020202020204" pitchFamily="34" charset="0"/>
            </a:endParaRPr>
          </a:p>
          <a:p>
            <a:pPr lvl="0">
              <a:buFont typeface="+mj-lt"/>
              <a:buAutoNum type="arabicPeriod"/>
            </a:pPr>
            <a:r>
              <a:rPr lang="en-US" sz="857" dirty="0">
                <a:solidFill>
                  <a:srgbClr val="000000"/>
                </a:solidFill>
                <a:latin typeface="Arial" panose="020B0604020202020204" pitchFamily="34" charset="0"/>
                <a:cs typeface="Arial" panose="020B0604020202020204" pitchFamily="34" charset="0"/>
              </a:rPr>
              <a:t> G</a:t>
            </a:r>
            <a:r>
              <a:rPr lang="en-US" altLang="zh-CN" sz="857" dirty="0">
                <a:solidFill>
                  <a:srgbClr val="000000"/>
                </a:solidFill>
                <a:latin typeface="Arial" panose="020B0604020202020204" pitchFamily="34" charset="0"/>
                <a:cs typeface="Arial" panose="020B0604020202020204" pitchFamily="34" charset="0"/>
              </a:rPr>
              <a:t>ood for Back End Semiconductor and PCB curing an underfill process;</a:t>
            </a:r>
            <a:endParaRPr lang="en-US" sz="857" dirty="0">
              <a:solidFill>
                <a:srgbClr val="000000"/>
              </a:solidFill>
              <a:latin typeface="Arial" panose="020B0604020202020204" pitchFamily="34" charset="0"/>
              <a:cs typeface="Arial" panose="020B0604020202020204" pitchFamily="34" charset="0"/>
            </a:endParaRPr>
          </a:p>
        </p:txBody>
      </p:sp>
      <p:pic>
        <p:nvPicPr>
          <p:cNvPr id="12" name="图片 11">
            <a:extLst>
              <a:ext uri="{FF2B5EF4-FFF2-40B4-BE49-F238E27FC236}">
                <a16:creationId xmlns:a16="http://schemas.microsoft.com/office/drawing/2014/main" id="{AD6EE520-C6B1-D9B6-EF1A-2E97D3A9BD5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3504982" y="4403223"/>
            <a:ext cx="3194264" cy="2419036"/>
          </a:xfrm>
          <a:prstGeom prst="rect">
            <a:avLst/>
          </a:prstGeom>
        </p:spPr>
      </p:pic>
      <p:sp>
        <p:nvSpPr>
          <p:cNvPr id="13" name="文本框 12">
            <a:extLst>
              <a:ext uri="{FF2B5EF4-FFF2-40B4-BE49-F238E27FC236}">
                <a16:creationId xmlns:a16="http://schemas.microsoft.com/office/drawing/2014/main" id="{528591E2-A9C8-A944-588C-2CB4CDF2BC76}"/>
              </a:ext>
            </a:extLst>
          </p:cNvPr>
          <p:cNvSpPr txBox="1"/>
          <p:nvPr/>
        </p:nvSpPr>
        <p:spPr>
          <a:xfrm>
            <a:off x="2461299" y="7927370"/>
            <a:ext cx="4090001" cy="125515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204111" indent="-204111">
              <a:lnSpc>
                <a:spcPct val="150000"/>
              </a:lnSpc>
              <a:buFont typeface="Arial" panose="020B0604020202020204" pitchFamily="34" charset="0"/>
              <a:buChar char="•"/>
            </a:pPr>
            <a:r>
              <a:rPr lang="en-US" altLang="zh-CN" sz="857" dirty="0">
                <a:solidFill>
                  <a:srgbClr val="000000"/>
                </a:solidFill>
                <a:latin typeface="Arial" panose="020B0604020202020204" pitchFamily="34" charset="0"/>
                <a:cs typeface="Arial" panose="020B0604020202020204" pitchFamily="34" charset="0"/>
              </a:rPr>
              <a:t>Saves space through vertical </a:t>
            </a:r>
            <a:r>
              <a:rPr lang="en-US" altLang="zh-CN" sz="857">
                <a:solidFill>
                  <a:srgbClr val="000000"/>
                </a:solidFill>
                <a:latin typeface="Arial" panose="020B0604020202020204" pitchFamily="34" charset="0"/>
                <a:cs typeface="Arial" panose="020B0604020202020204" pitchFamily="34" charset="0"/>
              </a:rPr>
              <a:t>transport principle</a:t>
            </a:r>
            <a:endParaRPr lang="en-US" altLang="zh-CN" sz="857" dirty="0">
              <a:solidFill>
                <a:srgbClr val="000000"/>
              </a:solidFill>
              <a:latin typeface="Arial" panose="020B0604020202020204" pitchFamily="34" charset="0"/>
              <a:cs typeface="Arial" panose="020B0604020202020204" pitchFamily="34" charset="0"/>
            </a:endParaRPr>
          </a:p>
          <a:p>
            <a:pPr marL="204111" indent="-204111">
              <a:lnSpc>
                <a:spcPct val="150000"/>
              </a:lnSpc>
              <a:buFont typeface="Arial" panose="020B0604020202020204" pitchFamily="34" charset="0"/>
              <a:buChar char="•"/>
            </a:pPr>
            <a:r>
              <a:rPr lang="en-US" altLang="zh-CN" sz="857" dirty="0">
                <a:solidFill>
                  <a:srgbClr val="000000"/>
                </a:solidFill>
                <a:latin typeface="Arial" panose="020B0604020202020204" pitchFamily="34" charset="0"/>
                <a:cs typeface="Arial" panose="020B0604020202020204" pitchFamily="34" charset="0"/>
              </a:rPr>
              <a:t>Targeted air feed in the heating zones for reproducible </a:t>
            </a:r>
            <a:r>
              <a:rPr lang="en-US" altLang="zh-CN" sz="857">
                <a:solidFill>
                  <a:srgbClr val="000000"/>
                </a:solidFill>
                <a:latin typeface="Arial" panose="020B0604020202020204" pitchFamily="34" charset="0"/>
                <a:cs typeface="Arial" panose="020B0604020202020204" pitchFamily="34" charset="0"/>
              </a:rPr>
              <a:t>temperature profiles</a:t>
            </a:r>
            <a:endParaRPr lang="en-US" altLang="zh-CN" sz="857" dirty="0">
              <a:solidFill>
                <a:srgbClr val="000000"/>
              </a:solidFill>
              <a:latin typeface="Arial" panose="020B0604020202020204" pitchFamily="34" charset="0"/>
              <a:cs typeface="Arial" panose="020B0604020202020204" pitchFamily="34" charset="0"/>
            </a:endParaRPr>
          </a:p>
          <a:p>
            <a:pPr marL="204111" indent="-204111">
              <a:lnSpc>
                <a:spcPct val="150000"/>
              </a:lnSpc>
              <a:buFont typeface="Arial" panose="020B0604020202020204" pitchFamily="34" charset="0"/>
              <a:buChar char="•"/>
            </a:pPr>
            <a:r>
              <a:rPr lang="en-US" altLang="zh-CN" sz="857" dirty="0">
                <a:solidFill>
                  <a:srgbClr val="000000"/>
                </a:solidFill>
                <a:latin typeface="Arial" panose="020B0604020202020204" pitchFamily="34" charset="0"/>
                <a:cs typeface="Arial" panose="020B0604020202020204" pitchFamily="34" charset="0"/>
              </a:rPr>
              <a:t>Pre-heated supply air and the volume flow can be set for each </a:t>
            </a:r>
            <a:r>
              <a:rPr lang="en-US" altLang="zh-CN" sz="857">
                <a:solidFill>
                  <a:srgbClr val="000000"/>
                </a:solidFill>
                <a:latin typeface="Arial" panose="020B0604020202020204" pitchFamily="34" charset="0"/>
                <a:cs typeface="Arial" panose="020B0604020202020204" pitchFamily="34" charset="0"/>
              </a:rPr>
              <a:t>heating zone</a:t>
            </a:r>
            <a:endParaRPr lang="en-US" altLang="zh-CN" dirty="0"/>
          </a:p>
          <a:p>
            <a:pPr marL="204111" indent="-204111">
              <a:lnSpc>
                <a:spcPct val="150000"/>
              </a:lnSpc>
              <a:buFont typeface="Arial" panose="020B0604020202020204" pitchFamily="34" charset="0"/>
              <a:buChar char="•"/>
            </a:pPr>
            <a:r>
              <a:rPr lang="en-US" altLang="zh-CN" sz="857" dirty="0">
                <a:solidFill>
                  <a:srgbClr val="000000"/>
                </a:solidFill>
                <a:latin typeface="Arial" panose="020B0604020202020204" pitchFamily="34" charset="0"/>
                <a:cs typeface="Arial" panose="020B0604020202020204" pitchFamily="34" charset="0"/>
              </a:rPr>
              <a:t>Minimal heat emission due to </a:t>
            </a:r>
            <a:r>
              <a:rPr lang="en-US" altLang="zh-CN" sz="857">
                <a:solidFill>
                  <a:srgbClr val="000000"/>
                </a:solidFill>
                <a:latin typeface="Arial" panose="020B0604020202020204" pitchFamily="34" charset="0"/>
                <a:cs typeface="Arial" panose="020B0604020202020204" pitchFamily="34" charset="0"/>
              </a:rPr>
              <a:t>outstanding insulation</a:t>
            </a:r>
            <a:endParaRPr lang="en-US" altLang="zh-CN" sz="857" dirty="0">
              <a:solidFill>
                <a:srgbClr val="000000"/>
              </a:solidFill>
              <a:latin typeface="Arial" panose="020B0604020202020204" pitchFamily="34" charset="0"/>
              <a:cs typeface="Arial" panose="020B0604020202020204" pitchFamily="34" charset="0"/>
            </a:endParaRPr>
          </a:p>
          <a:p>
            <a:pPr marL="204111" indent="-204111">
              <a:lnSpc>
                <a:spcPct val="150000"/>
              </a:lnSpc>
              <a:buFont typeface="Arial" panose="020B0604020202020204" pitchFamily="34" charset="0"/>
              <a:buChar char="•"/>
            </a:pPr>
            <a:r>
              <a:rPr lang="en-US" altLang="zh-CN" sz="857" dirty="0">
                <a:solidFill>
                  <a:srgbClr val="000000"/>
                </a:solidFill>
                <a:latin typeface="Arial" panose="020B0604020202020204" pitchFamily="34" charset="0"/>
                <a:cs typeface="Arial" panose="020B0604020202020204" pitchFamily="34" charset="0"/>
              </a:rPr>
              <a:t>No thermal stress on the </a:t>
            </a:r>
            <a:r>
              <a:rPr lang="en-US" altLang="zh-CN" sz="857">
                <a:solidFill>
                  <a:srgbClr val="000000"/>
                </a:solidFill>
                <a:latin typeface="Arial" panose="020B0604020202020204" pitchFamily="34" charset="0"/>
                <a:cs typeface="Arial" panose="020B0604020202020204" pitchFamily="34" charset="0"/>
              </a:rPr>
              <a:t>system mechanics due to external drive technology</a:t>
            </a:r>
            <a:endParaRPr lang="en-US" altLang="zh-CN" sz="857" dirty="0">
              <a:solidFill>
                <a:srgbClr val="000000"/>
              </a:solidFill>
              <a:latin typeface="Arial" panose="020B0604020202020204" pitchFamily="34" charset="0"/>
              <a:cs typeface="Arial" panose="020B0604020202020204" pitchFamily="34" charset="0"/>
            </a:endParaRPr>
          </a:p>
          <a:p>
            <a:pPr marL="204111" indent="-204111">
              <a:lnSpc>
                <a:spcPct val="150000"/>
              </a:lnSpc>
              <a:buFont typeface="Arial" panose="020B0604020202020204" pitchFamily="34" charset="0"/>
              <a:buChar char="•"/>
            </a:pPr>
            <a:r>
              <a:rPr lang="en-US" altLang="zh-CN" sz="857" dirty="0">
                <a:solidFill>
                  <a:srgbClr val="000000"/>
                </a:solidFill>
                <a:latin typeface="Arial" panose="020B0604020202020204" pitchFamily="34" charset="0"/>
                <a:cs typeface="Arial" panose="020B0604020202020204" pitchFamily="34" charset="0"/>
              </a:rPr>
              <a:t>Optimum accessibility </a:t>
            </a:r>
            <a:r>
              <a:rPr lang="en-US" altLang="zh-CN" sz="857">
                <a:solidFill>
                  <a:srgbClr val="000000"/>
                </a:solidFill>
                <a:latin typeface="Arial" panose="020B0604020202020204" pitchFamily="34" charset="0"/>
                <a:cs typeface="Arial" panose="020B0604020202020204" pitchFamily="34" charset="0"/>
              </a:rPr>
              <a:t>of the </a:t>
            </a:r>
            <a:r>
              <a:rPr lang="en-US" altLang="zh-CN" sz="857" dirty="0">
                <a:solidFill>
                  <a:srgbClr val="000000"/>
                </a:solidFill>
                <a:latin typeface="Arial" panose="020B0604020202020204" pitchFamily="34" charset="0"/>
                <a:cs typeface="Arial" panose="020B0604020202020204" pitchFamily="34" charset="0"/>
              </a:rPr>
              <a:t>system technology and easy maintenance</a:t>
            </a:r>
            <a:endParaRPr lang="zh-CN" altLang="en-US" sz="857" dirty="0">
              <a:solidFill>
                <a:srgbClr val="000000"/>
              </a:solidFill>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96F9AB20-874C-4CCD-8B49-86EF8BAD640B}"/>
              </a:ext>
            </a:extLst>
          </p:cNvPr>
          <p:cNvSpPr txBox="1"/>
          <p:nvPr/>
        </p:nvSpPr>
        <p:spPr>
          <a:xfrm>
            <a:off x="267205" y="7256571"/>
            <a:ext cx="1394421" cy="369332"/>
          </a:xfrm>
          <a:prstGeom prst="rect">
            <a:avLst/>
          </a:prstGeom>
          <a:noFill/>
        </p:spPr>
        <p:txBody>
          <a:bodyPr wrap="none" rtlCol="0">
            <a:spAutoFit/>
          </a:bodyPr>
          <a:lstStyle/>
          <a:p>
            <a:r>
              <a:rPr lang="en-US" altLang="zh-CN">
                <a:solidFill>
                  <a:srgbClr val="0070C0"/>
                </a:solidFill>
              </a:rPr>
              <a:t>Key features </a:t>
            </a:r>
            <a:endParaRPr lang="zh-CN" altLang="en-US">
              <a:solidFill>
                <a:srgbClr val="0070C0"/>
              </a:solidFill>
            </a:endParaRPr>
          </a:p>
        </p:txBody>
      </p:sp>
      <p:pic>
        <p:nvPicPr>
          <p:cNvPr id="3" name="图片 2" descr="图片包含 卡车, 灯光, 大, 站&#10;&#10;描述已自动生成">
            <a:extLst>
              <a:ext uri="{FF2B5EF4-FFF2-40B4-BE49-F238E27FC236}">
                <a16:creationId xmlns:a16="http://schemas.microsoft.com/office/drawing/2014/main" id="{ECBCF41D-4AC7-18C0-33E9-5B99E22E7BD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48562" y="7427607"/>
            <a:ext cx="3105781" cy="1941113"/>
          </a:xfrm>
          <a:prstGeom prst="rect">
            <a:avLst/>
          </a:prstGeom>
        </p:spPr>
      </p:pic>
      <p:sp>
        <p:nvSpPr>
          <p:cNvPr id="5" name="矩形 4">
            <a:extLst>
              <a:ext uri="{FF2B5EF4-FFF2-40B4-BE49-F238E27FC236}">
                <a16:creationId xmlns:a16="http://schemas.microsoft.com/office/drawing/2014/main" id="{3B6C52FC-00C8-3284-C133-2B847845CFC4}"/>
              </a:ext>
            </a:extLst>
          </p:cNvPr>
          <p:cNvSpPr/>
          <p:nvPr/>
        </p:nvSpPr>
        <p:spPr>
          <a:xfrm>
            <a:off x="-11682" y="881823"/>
            <a:ext cx="292734" cy="173624"/>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A50BDA09-1068-96B8-8655-1895E91FEDDE}"/>
              </a:ext>
            </a:extLst>
          </p:cNvPr>
          <p:cNvSpPr/>
          <p:nvPr/>
        </p:nvSpPr>
        <p:spPr>
          <a:xfrm>
            <a:off x="281052" y="881826"/>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C0E36791-CD49-04C8-7017-E0E211A862CB}"/>
              </a:ext>
            </a:extLst>
          </p:cNvPr>
          <p:cNvSpPr/>
          <p:nvPr/>
        </p:nvSpPr>
        <p:spPr>
          <a:xfrm>
            <a:off x="720890" y="881825"/>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99CE8D21-BD6A-B27F-18B5-643A8A51A11D}"/>
              </a:ext>
            </a:extLst>
          </p:cNvPr>
          <p:cNvSpPr/>
          <p:nvPr/>
        </p:nvSpPr>
        <p:spPr>
          <a:xfrm>
            <a:off x="1160728" y="881825"/>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A5C597C6-633D-808F-49AE-BFA6F4A1242B}"/>
              </a:ext>
            </a:extLst>
          </p:cNvPr>
          <p:cNvSpPr/>
          <p:nvPr/>
        </p:nvSpPr>
        <p:spPr>
          <a:xfrm>
            <a:off x="1600566" y="881825"/>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7219584B-5CCF-99EA-8118-AD77D3310DCB}"/>
              </a:ext>
            </a:extLst>
          </p:cNvPr>
          <p:cNvSpPr/>
          <p:nvPr/>
        </p:nvSpPr>
        <p:spPr>
          <a:xfrm>
            <a:off x="2040404" y="881825"/>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9E80A715-9F8C-E1CA-6511-F8D39153058A}"/>
              </a:ext>
            </a:extLst>
          </p:cNvPr>
          <p:cNvSpPr/>
          <p:nvPr/>
        </p:nvSpPr>
        <p:spPr>
          <a:xfrm>
            <a:off x="2481721" y="881824"/>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DEAEB6E1-FA89-A9B1-B03E-F0F4CC3B51DE}"/>
              </a:ext>
            </a:extLst>
          </p:cNvPr>
          <p:cNvSpPr/>
          <p:nvPr/>
        </p:nvSpPr>
        <p:spPr>
          <a:xfrm>
            <a:off x="2920080" y="881823"/>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0870CBDE-A4BE-A676-8CC1-2C488F317566}"/>
              </a:ext>
            </a:extLst>
          </p:cNvPr>
          <p:cNvSpPr/>
          <p:nvPr/>
        </p:nvSpPr>
        <p:spPr>
          <a:xfrm>
            <a:off x="3339296" y="880982"/>
            <a:ext cx="439838" cy="173621"/>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83B0AFCF-9129-AE57-C7AB-C5376C8624B6}"/>
              </a:ext>
            </a:extLst>
          </p:cNvPr>
          <p:cNvSpPr/>
          <p:nvPr/>
        </p:nvSpPr>
        <p:spPr>
          <a:xfrm>
            <a:off x="3779134" y="880982"/>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A6EAD3BC-5523-A05B-739F-3C57F497F34E}"/>
              </a:ext>
            </a:extLst>
          </p:cNvPr>
          <p:cNvSpPr/>
          <p:nvPr/>
        </p:nvSpPr>
        <p:spPr>
          <a:xfrm>
            <a:off x="4218972" y="880981"/>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C0083AC0-F4E9-B198-744A-91D4F864FBB9}"/>
              </a:ext>
            </a:extLst>
          </p:cNvPr>
          <p:cNvSpPr/>
          <p:nvPr/>
        </p:nvSpPr>
        <p:spPr>
          <a:xfrm>
            <a:off x="4658810" y="880981"/>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0C8CC6D5-CDF4-D617-0286-9824385E31BB}"/>
              </a:ext>
            </a:extLst>
          </p:cNvPr>
          <p:cNvSpPr/>
          <p:nvPr/>
        </p:nvSpPr>
        <p:spPr>
          <a:xfrm>
            <a:off x="5098648" y="880981"/>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id="{D3141B7B-B080-4CC1-1B5C-DE1C2D3B1454}"/>
              </a:ext>
            </a:extLst>
          </p:cNvPr>
          <p:cNvSpPr/>
          <p:nvPr/>
        </p:nvSpPr>
        <p:spPr>
          <a:xfrm>
            <a:off x="5538486" y="880981"/>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31228ABC-F36C-641A-1CBD-212634230D17}"/>
              </a:ext>
            </a:extLst>
          </p:cNvPr>
          <p:cNvSpPr/>
          <p:nvPr/>
        </p:nvSpPr>
        <p:spPr>
          <a:xfrm>
            <a:off x="5979803" y="880980"/>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id="{C73EDC75-CF43-F0EE-AF09-A36B2A634CCE}"/>
              </a:ext>
            </a:extLst>
          </p:cNvPr>
          <p:cNvSpPr/>
          <p:nvPr/>
        </p:nvSpPr>
        <p:spPr>
          <a:xfrm>
            <a:off x="6418162" y="880979"/>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72189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 name="图片 214">
            <a:extLst>
              <a:ext uri="{FF2B5EF4-FFF2-40B4-BE49-F238E27FC236}">
                <a16:creationId xmlns:a16="http://schemas.microsoft.com/office/drawing/2014/main" id="{1D964D85-42D8-BE94-68DB-34C0B4993E9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871269"/>
            <a:ext cx="6858000" cy="3206747"/>
          </a:xfrm>
          <a:prstGeom prst="rect">
            <a:avLst/>
          </a:prstGeom>
        </p:spPr>
      </p:pic>
      <p:pic>
        <p:nvPicPr>
          <p:cNvPr id="7" name="图片 6">
            <a:extLst>
              <a:ext uri="{FF2B5EF4-FFF2-40B4-BE49-F238E27FC236}">
                <a16:creationId xmlns:a16="http://schemas.microsoft.com/office/drawing/2014/main" id="{776F053B-8451-E611-A1CC-0F54DC552C8C}"/>
              </a:ext>
            </a:extLst>
          </p:cNvPr>
          <p:cNvPicPr>
            <a:picLocks noChangeAspect="1"/>
          </p:cNvPicPr>
          <p:nvPr/>
        </p:nvPicPr>
        <p:blipFill>
          <a:blip r:embed="rId3"/>
          <a:stretch>
            <a:fillRect/>
          </a:stretch>
        </p:blipFill>
        <p:spPr>
          <a:xfrm>
            <a:off x="4518060" y="343387"/>
            <a:ext cx="2109399" cy="481626"/>
          </a:xfrm>
          <a:prstGeom prst="rect">
            <a:avLst/>
          </a:prstGeom>
        </p:spPr>
      </p:pic>
      <p:sp>
        <p:nvSpPr>
          <p:cNvPr id="8" name="矩形 7">
            <a:extLst>
              <a:ext uri="{FF2B5EF4-FFF2-40B4-BE49-F238E27FC236}">
                <a16:creationId xmlns:a16="http://schemas.microsoft.com/office/drawing/2014/main" id="{EF8E8B9D-BE24-61B6-E234-765E8A0D9340}"/>
              </a:ext>
            </a:extLst>
          </p:cNvPr>
          <p:cNvSpPr/>
          <p:nvPr/>
        </p:nvSpPr>
        <p:spPr>
          <a:xfrm>
            <a:off x="217181" y="1161007"/>
            <a:ext cx="2731760" cy="2115593"/>
          </a:xfrm>
          <a:prstGeom prst="rect">
            <a:avLst/>
          </a:prstGeom>
          <a:solidFill>
            <a:srgbClr val="00B050">
              <a:alpha val="75000"/>
            </a:srgb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2400">
                <a:solidFill>
                  <a:schemeClr val="bg1"/>
                </a:solidFill>
              </a:rPr>
              <a:t>Drying | Hardening</a:t>
            </a:r>
          </a:p>
          <a:p>
            <a:endParaRPr lang="en-US" altLang="zh-CN" sz="2400">
              <a:solidFill>
                <a:schemeClr val="bg1"/>
              </a:solidFill>
            </a:endParaRPr>
          </a:p>
          <a:p>
            <a:endParaRPr lang="en-US" altLang="zh-CN" sz="2400">
              <a:solidFill>
                <a:schemeClr val="bg1"/>
              </a:solidFill>
            </a:endParaRPr>
          </a:p>
          <a:p>
            <a:r>
              <a:rPr lang="en-US" altLang="zh-CN" sz="1400">
                <a:solidFill>
                  <a:schemeClr val="bg1"/>
                </a:solidFill>
              </a:rPr>
              <a:t>Flexible transportation system allowed maximum 250°C temperature.</a:t>
            </a:r>
            <a:endParaRPr lang="zh-CN" altLang="en-US" sz="1400">
              <a:solidFill>
                <a:schemeClr val="bg1"/>
              </a:solidFill>
            </a:endParaRPr>
          </a:p>
        </p:txBody>
      </p:sp>
      <p:pic>
        <p:nvPicPr>
          <p:cNvPr id="207" name="图片 206">
            <a:extLst>
              <a:ext uri="{FF2B5EF4-FFF2-40B4-BE49-F238E27FC236}">
                <a16:creationId xmlns:a16="http://schemas.microsoft.com/office/drawing/2014/main" id="{E6DCD911-F34E-3B63-933C-3DDBBCE3108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194593" y="6117878"/>
            <a:ext cx="3490151" cy="2513610"/>
          </a:xfrm>
          <a:prstGeom prst="rect">
            <a:avLst/>
          </a:prstGeom>
        </p:spPr>
      </p:pic>
      <p:sp>
        <p:nvSpPr>
          <p:cNvPr id="209" name="文本框 208">
            <a:extLst>
              <a:ext uri="{FF2B5EF4-FFF2-40B4-BE49-F238E27FC236}">
                <a16:creationId xmlns:a16="http://schemas.microsoft.com/office/drawing/2014/main" id="{2B811636-E126-D89E-FF01-E0485AF254D0}"/>
              </a:ext>
            </a:extLst>
          </p:cNvPr>
          <p:cNvSpPr txBox="1"/>
          <p:nvPr/>
        </p:nvSpPr>
        <p:spPr>
          <a:xfrm>
            <a:off x="185524" y="6664430"/>
            <a:ext cx="2763417" cy="161582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altLang="zh-CN" sz="1100"/>
              <a:t>Flexible transport width, where the transport by means of circulating goods carriers is automatically set to the respective circuit board size Several painting lines can thus feed different products with different circuit board transport widths in the mix to the system. With the vertical buffer oven, printed circuit boards with a </a:t>
            </a:r>
            <a:r>
              <a:rPr lang="en-US" altLang="zh-CN" sz="1100" b="1"/>
              <a:t>maximum height of 50 mm can be dried.</a:t>
            </a:r>
            <a:endParaRPr lang="zh-CN" altLang="en-US" sz="1100"/>
          </a:p>
        </p:txBody>
      </p:sp>
      <p:sp>
        <p:nvSpPr>
          <p:cNvPr id="211" name="文本框 210">
            <a:extLst>
              <a:ext uri="{FF2B5EF4-FFF2-40B4-BE49-F238E27FC236}">
                <a16:creationId xmlns:a16="http://schemas.microsoft.com/office/drawing/2014/main" id="{B13B04F3-E534-57A7-3097-5AF8DC3DA878}"/>
              </a:ext>
            </a:extLst>
          </p:cNvPr>
          <p:cNvSpPr txBox="1"/>
          <p:nvPr/>
        </p:nvSpPr>
        <p:spPr>
          <a:xfrm>
            <a:off x="173255" y="4361578"/>
            <a:ext cx="2934182" cy="1615827"/>
          </a:xfrm>
          <a:prstGeom prst="rect">
            <a:avLst/>
          </a:prstGeom>
          <a:noFill/>
        </p:spPr>
        <p:txBody>
          <a:bodyPr wrap="square">
            <a:spAutoFit/>
          </a:bodyPr>
          <a:lstStyle/>
          <a:p>
            <a:r>
              <a:rPr lang="en-US" altLang="zh-CN" sz="1100"/>
              <a:t>The Vertical buffer oven System not only offers ideal drying and hardening processes, it is also extremely compact and space-saving thanks to its design. As a result of the vertical transport, the systems replaces, with a system length of only around 2.35 m, a comparable 40 m long horizontal furnace. With the innovative system design, you can save valuable space in your production hall.</a:t>
            </a:r>
            <a:endParaRPr lang="en-US" altLang="zh-CN" sz="1100" dirty="0"/>
          </a:p>
        </p:txBody>
      </p:sp>
      <p:pic>
        <p:nvPicPr>
          <p:cNvPr id="213" name="图片 212">
            <a:extLst>
              <a:ext uri="{FF2B5EF4-FFF2-40B4-BE49-F238E27FC236}">
                <a16:creationId xmlns:a16="http://schemas.microsoft.com/office/drawing/2014/main" id="{5A2E5739-4745-8A07-20E8-E6F858C1B774}"/>
              </a:ext>
            </a:extLst>
          </p:cNvPr>
          <p:cNvPicPr>
            <a:picLocks noChangeAspect="1"/>
          </p:cNvPicPr>
          <p:nvPr/>
        </p:nvPicPr>
        <p:blipFill>
          <a:blip r:embed="rId5"/>
          <a:stretch>
            <a:fillRect/>
          </a:stretch>
        </p:blipFill>
        <p:spPr>
          <a:xfrm>
            <a:off x="4268094" y="3043739"/>
            <a:ext cx="2472825" cy="1562881"/>
          </a:xfrm>
          <a:prstGeom prst="rect">
            <a:avLst/>
          </a:prstGeom>
        </p:spPr>
      </p:pic>
      <p:sp>
        <p:nvSpPr>
          <p:cNvPr id="217" name="文本框 216">
            <a:extLst>
              <a:ext uri="{FF2B5EF4-FFF2-40B4-BE49-F238E27FC236}">
                <a16:creationId xmlns:a16="http://schemas.microsoft.com/office/drawing/2014/main" id="{14B6FD8B-2274-A424-DA49-2D5E30E75512}"/>
              </a:ext>
            </a:extLst>
          </p:cNvPr>
          <p:cNvSpPr txBox="1"/>
          <p:nvPr/>
        </p:nvSpPr>
        <p:spPr>
          <a:xfrm>
            <a:off x="173255" y="9136559"/>
            <a:ext cx="6511489" cy="769441"/>
          </a:xfrm>
          <a:prstGeom prst="rect">
            <a:avLst/>
          </a:prstGeom>
          <a:noFill/>
          <a:ln>
            <a:noFill/>
          </a:ln>
        </p:spPr>
        <p:txBody>
          <a:bodyPr wrap="square">
            <a:spAutoFit/>
          </a:bodyPr>
          <a:lstStyle/>
          <a:p>
            <a:r>
              <a:rPr lang="en-US" altLang="zh-CN" sz="1100"/>
              <a:t>Due to the reliable transportation technology, our conveyors is without the thermal stress on the system mechanics in the oven chamber air where there is the temperature degree </a:t>
            </a:r>
            <a:r>
              <a:rPr lang="en-US" altLang="zh-CN" sz="1100" b="1">
                <a:solidFill>
                  <a:schemeClr val="tx1">
                    <a:lumMod val="95000"/>
                    <a:lumOff val="5000"/>
                  </a:schemeClr>
                </a:solidFill>
              </a:rPr>
              <a:t>reached maximum.250degree. </a:t>
            </a:r>
          </a:p>
          <a:p>
            <a:endParaRPr lang="en-US" altLang="zh-CN" sz="1100" b="1">
              <a:solidFill>
                <a:schemeClr val="tx1">
                  <a:lumMod val="95000"/>
                  <a:lumOff val="5000"/>
                </a:schemeClr>
              </a:solidFill>
            </a:endParaRPr>
          </a:p>
          <a:p>
            <a:r>
              <a:rPr lang="en-US" altLang="zh-CN" sz="1100"/>
              <a:t>The optional conveyor is using the chain as the key transportation elements.</a:t>
            </a:r>
          </a:p>
        </p:txBody>
      </p:sp>
      <p:sp>
        <p:nvSpPr>
          <p:cNvPr id="218" name="文本框 217">
            <a:extLst>
              <a:ext uri="{FF2B5EF4-FFF2-40B4-BE49-F238E27FC236}">
                <a16:creationId xmlns:a16="http://schemas.microsoft.com/office/drawing/2014/main" id="{71B730E0-772A-107F-AA00-DB6789EF6A6C}"/>
              </a:ext>
            </a:extLst>
          </p:cNvPr>
          <p:cNvSpPr txBox="1"/>
          <p:nvPr/>
        </p:nvSpPr>
        <p:spPr>
          <a:xfrm>
            <a:off x="4177787" y="8755179"/>
            <a:ext cx="1568443" cy="276999"/>
          </a:xfrm>
          <a:prstGeom prst="rect">
            <a:avLst/>
          </a:prstGeom>
          <a:noFill/>
        </p:spPr>
        <p:txBody>
          <a:bodyPr wrap="none" rtlCol="0">
            <a:spAutoFit/>
          </a:bodyPr>
          <a:lstStyle/>
          <a:p>
            <a:r>
              <a:rPr lang="en-US" altLang="zh-CN" sz="1200"/>
              <a:t>Transportation logical </a:t>
            </a:r>
            <a:endParaRPr lang="zh-CN" altLang="en-US" sz="1200"/>
          </a:p>
        </p:txBody>
      </p:sp>
      <p:pic>
        <p:nvPicPr>
          <p:cNvPr id="219" name="Picture 2" descr="http://www.hellerindustries.com/images-products/755-thermal-flow.jpg">
            <a:extLst>
              <a:ext uri="{FF2B5EF4-FFF2-40B4-BE49-F238E27FC236}">
                <a16:creationId xmlns:a16="http://schemas.microsoft.com/office/drawing/2014/main" id="{46DA897C-36FC-CA19-C9DF-621B65ACE5C9}"/>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a:ext>
            </a:extLst>
          </a:blip>
          <a:srcRect/>
          <a:stretch>
            <a:fillRect/>
          </a:stretch>
        </p:blipFill>
        <p:spPr bwMode="auto">
          <a:xfrm>
            <a:off x="3655777" y="4364695"/>
            <a:ext cx="2612465" cy="1648802"/>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ED158728-B0B2-7481-874D-B81FA5A296FF}"/>
              </a:ext>
            </a:extLst>
          </p:cNvPr>
          <p:cNvSpPr/>
          <p:nvPr/>
        </p:nvSpPr>
        <p:spPr>
          <a:xfrm>
            <a:off x="-10289" y="842934"/>
            <a:ext cx="292734" cy="173624"/>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9B1814E7-7EF0-B81F-99A7-1C7A0D7EB5B2}"/>
              </a:ext>
            </a:extLst>
          </p:cNvPr>
          <p:cNvSpPr/>
          <p:nvPr/>
        </p:nvSpPr>
        <p:spPr>
          <a:xfrm>
            <a:off x="282445" y="842937"/>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3EB70F65-F78B-4669-F4D4-AED05D47EB2D}"/>
              </a:ext>
            </a:extLst>
          </p:cNvPr>
          <p:cNvSpPr/>
          <p:nvPr/>
        </p:nvSpPr>
        <p:spPr>
          <a:xfrm>
            <a:off x="722283" y="842936"/>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CD902107-CBAA-841F-69A8-C7B3BB69C5AF}"/>
              </a:ext>
            </a:extLst>
          </p:cNvPr>
          <p:cNvSpPr/>
          <p:nvPr/>
        </p:nvSpPr>
        <p:spPr>
          <a:xfrm>
            <a:off x="1162121" y="842936"/>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79C25448-CF76-CAC9-EB80-8D82ED53D1AC}"/>
              </a:ext>
            </a:extLst>
          </p:cNvPr>
          <p:cNvSpPr/>
          <p:nvPr/>
        </p:nvSpPr>
        <p:spPr>
          <a:xfrm>
            <a:off x="1601959" y="842936"/>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305D0340-7D99-EBD0-9B6B-DEE33765DB68}"/>
              </a:ext>
            </a:extLst>
          </p:cNvPr>
          <p:cNvSpPr/>
          <p:nvPr/>
        </p:nvSpPr>
        <p:spPr>
          <a:xfrm>
            <a:off x="2041797" y="842936"/>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5117A553-05A0-5731-6139-7A2FA8A9A5EB}"/>
              </a:ext>
            </a:extLst>
          </p:cNvPr>
          <p:cNvSpPr/>
          <p:nvPr/>
        </p:nvSpPr>
        <p:spPr>
          <a:xfrm>
            <a:off x="2483114" y="842935"/>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3FA4D20F-204C-85D4-3B16-7EC8D184EDFC}"/>
              </a:ext>
            </a:extLst>
          </p:cNvPr>
          <p:cNvSpPr/>
          <p:nvPr/>
        </p:nvSpPr>
        <p:spPr>
          <a:xfrm>
            <a:off x="2921473" y="842934"/>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900127C-2D7B-9758-3572-175423B7E2ED}"/>
              </a:ext>
            </a:extLst>
          </p:cNvPr>
          <p:cNvSpPr/>
          <p:nvPr/>
        </p:nvSpPr>
        <p:spPr>
          <a:xfrm>
            <a:off x="3340689" y="842093"/>
            <a:ext cx="439838" cy="173621"/>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C58D1DDE-1ADA-3600-659A-28A65E2A2B22}"/>
              </a:ext>
            </a:extLst>
          </p:cNvPr>
          <p:cNvSpPr/>
          <p:nvPr/>
        </p:nvSpPr>
        <p:spPr>
          <a:xfrm>
            <a:off x="3780527" y="842093"/>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8EE28742-55B0-C65D-8105-D17DEBC5F490}"/>
              </a:ext>
            </a:extLst>
          </p:cNvPr>
          <p:cNvSpPr/>
          <p:nvPr/>
        </p:nvSpPr>
        <p:spPr>
          <a:xfrm>
            <a:off x="4220365" y="842092"/>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B73CA02A-C397-210D-F13A-06A5950FE4C3}"/>
              </a:ext>
            </a:extLst>
          </p:cNvPr>
          <p:cNvSpPr/>
          <p:nvPr/>
        </p:nvSpPr>
        <p:spPr>
          <a:xfrm>
            <a:off x="4660203" y="842092"/>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8453CF16-1EA7-15F6-02AE-10B77A00CC40}"/>
              </a:ext>
            </a:extLst>
          </p:cNvPr>
          <p:cNvSpPr/>
          <p:nvPr/>
        </p:nvSpPr>
        <p:spPr>
          <a:xfrm>
            <a:off x="5100041" y="842092"/>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30545754-5D11-9222-DD22-0A315EC63D35}"/>
              </a:ext>
            </a:extLst>
          </p:cNvPr>
          <p:cNvSpPr/>
          <p:nvPr/>
        </p:nvSpPr>
        <p:spPr>
          <a:xfrm>
            <a:off x="5539879" y="842092"/>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7F0E0E50-A97E-953A-80C1-833065C5F8E0}"/>
              </a:ext>
            </a:extLst>
          </p:cNvPr>
          <p:cNvSpPr/>
          <p:nvPr/>
        </p:nvSpPr>
        <p:spPr>
          <a:xfrm>
            <a:off x="5981196" y="842091"/>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316FCE15-8BB3-E178-E7D6-00920EC70026}"/>
              </a:ext>
            </a:extLst>
          </p:cNvPr>
          <p:cNvSpPr/>
          <p:nvPr/>
        </p:nvSpPr>
        <p:spPr>
          <a:xfrm>
            <a:off x="6419555" y="842090"/>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06889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99797AEE-FE67-1D0B-4601-5310E2B9DF2E}"/>
              </a:ext>
            </a:extLst>
          </p:cNvPr>
          <p:cNvPicPr>
            <a:picLocks noChangeAspect="1"/>
          </p:cNvPicPr>
          <p:nvPr/>
        </p:nvPicPr>
        <p:blipFill>
          <a:blip r:embed="rId2"/>
          <a:stretch>
            <a:fillRect/>
          </a:stretch>
        </p:blipFill>
        <p:spPr>
          <a:xfrm>
            <a:off x="4518060" y="343387"/>
            <a:ext cx="2109399" cy="481626"/>
          </a:xfrm>
          <a:prstGeom prst="rect">
            <a:avLst/>
          </a:prstGeom>
        </p:spPr>
      </p:pic>
      <p:sp>
        <p:nvSpPr>
          <p:cNvPr id="8" name="矩形 7">
            <a:extLst>
              <a:ext uri="{FF2B5EF4-FFF2-40B4-BE49-F238E27FC236}">
                <a16:creationId xmlns:a16="http://schemas.microsoft.com/office/drawing/2014/main" id="{FB9C7AB9-9C49-6E4E-D601-02434C8D0FE1}"/>
              </a:ext>
            </a:extLst>
          </p:cNvPr>
          <p:cNvSpPr/>
          <p:nvPr/>
        </p:nvSpPr>
        <p:spPr>
          <a:xfrm>
            <a:off x="140468" y="5724667"/>
            <a:ext cx="3783319" cy="1785104"/>
          </a:xfrm>
          <a:prstGeom prst="rect">
            <a:avLst/>
          </a:prstGeom>
        </p:spPr>
        <p:txBody>
          <a:bodyPr wrap="square">
            <a:spAutoFit/>
          </a:bodyPr>
          <a:lstStyle/>
          <a:p>
            <a:pPr marL="204103" indent="-204103">
              <a:buFont typeface="Arial" panose="020B0604020202020204" pitchFamily="34" charset="0"/>
              <a:buChar char="•"/>
            </a:pPr>
            <a:r>
              <a:rPr lang="en-US" sz="1100" dirty="0"/>
              <a:t>Return Air Flow returns into module through side suction holes  </a:t>
            </a:r>
            <a:r>
              <a:rPr lang="en-US" altLang="zh-CN" sz="1100" dirty="0"/>
              <a:t>and </a:t>
            </a:r>
            <a:r>
              <a:rPr lang="en-US" sz="1100" dirty="0"/>
              <a:t>Outlet holes in grill are for convection gas flow only</a:t>
            </a:r>
            <a:r>
              <a:rPr lang="en-US" altLang="zh-CN" sz="1100" dirty="0"/>
              <a:t>. All this improve our temperature stays constantly stable in the oven chamber and allows a good temperature uniformity.</a:t>
            </a:r>
          </a:p>
          <a:p>
            <a:pPr marL="204103" indent="-204103">
              <a:buFont typeface="Arial" panose="020B0604020202020204" pitchFamily="34" charset="0"/>
              <a:buChar char="•"/>
            </a:pPr>
            <a:endParaRPr lang="en-US" sz="1100" dirty="0"/>
          </a:p>
          <a:p>
            <a:pPr marL="204103" indent="-204103">
              <a:buFont typeface="Arial" panose="020B0604020202020204" pitchFamily="34" charset="0"/>
              <a:buChar char="•"/>
            </a:pPr>
            <a:r>
              <a:rPr lang="en-US" sz="1100" dirty="0"/>
              <a:t>Independent air velocity controlling system allows flexible processing control to easily handle complicated </a:t>
            </a:r>
            <a:r>
              <a:rPr lang="en-US" altLang="zh-CN" sz="1100" dirty="0"/>
              <a:t>curing and drying process.</a:t>
            </a:r>
          </a:p>
          <a:p>
            <a:pPr marL="204103" indent="-204103">
              <a:buFont typeface="Arial" panose="020B0604020202020204" pitchFamily="34" charset="0"/>
              <a:buChar char="•"/>
            </a:pPr>
            <a:endParaRPr lang="en-US" sz="1100" dirty="0"/>
          </a:p>
        </p:txBody>
      </p:sp>
      <p:pic>
        <p:nvPicPr>
          <p:cNvPr id="9" name="Picture 2">
            <a:extLst>
              <a:ext uri="{FF2B5EF4-FFF2-40B4-BE49-F238E27FC236}">
                <a16:creationId xmlns:a16="http://schemas.microsoft.com/office/drawing/2014/main" id="{7A7006D7-B531-6D8A-C2CC-0ABE5A31AFF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16200000">
            <a:off x="4165096" y="5845851"/>
            <a:ext cx="1483304" cy="919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a:extLst>
              <a:ext uri="{FF2B5EF4-FFF2-40B4-BE49-F238E27FC236}">
                <a16:creationId xmlns:a16="http://schemas.microsoft.com/office/drawing/2014/main" id="{017EE4A8-C272-9F3C-3F81-AD834A756343}"/>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5400000" flipH="1">
            <a:off x="5220089" y="5824490"/>
            <a:ext cx="1427759" cy="885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a:extLst>
              <a:ext uri="{FF2B5EF4-FFF2-40B4-BE49-F238E27FC236}">
                <a16:creationId xmlns:a16="http://schemas.microsoft.com/office/drawing/2014/main" id="{D6DAEE81-92FF-5702-B63C-91E92C7C7447}"/>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16200000">
            <a:off x="4165097" y="7136487"/>
            <a:ext cx="1483304" cy="919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a:extLst>
              <a:ext uri="{FF2B5EF4-FFF2-40B4-BE49-F238E27FC236}">
                <a16:creationId xmlns:a16="http://schemas.microsoft.com/office/drawing/2014/main" id="{E97977E7-F05A-0234-6061-B5EF23FFDDFF}"/>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5400000" flipH="1">
            <a:off x="5220089" y="7181476"/>
            <a:ext cx="1427759" cy="885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图片 14">
            <a:extLst>
              <a:ext uri="{FF2B5EF4-FFF2-40B4-BE49-F238E27FC236}">
                <a16:creationId xmlns:a16="http://schemas.microsoft.com/office/drawing/2014/main" id="{81E49C4B-9431-9FEC-C61B-A16CA506D8BB}"/>
              </a:ext>
            </a:extLst>
          </p:cNvPr>
          <p:cNvPicPr>
            <a:picLocks noChangeAspect="1"/>
          </p:cNvPicPr>
          <p:nvPr/>
        </p:nvPicPr>
        <p:blipFill>
          <a:blip r:embed="rId5"/>
          <a:stretch>
            <a:fillRect/>
          </a:stretch>
        </p:blipFill>
        <p:spPr>
          <a:xfrm>
            <a:off x="4240918" y="8282363"/>
            <a:ext cx="2443911" cy="1427760"/>
          </a:xfrm>
          <a:prstGeom prst="rect">
            <a:avLst/>
          </a:prstGeom>
        </p:spPr>
      </p:pic>
      <p:sp>
        <p:nvSpPr>
          <p:cNvPr id="16" name="矩形 15">
            <a:extLst>
              <a:ext uri="{FF2B5EF4-FFF2-40B4-BE49-F238E27FC236}">
                <a16:creationId xmlns:a16="http://schemas.microsoft.com/office/drawing/2014/main" id="{FF173F63-64AE-C1EB-134E-0D3D1601D316}"/>
              </a:ext>
            </a:extLst>
          </p:cNvPr>
          <p:cNvSpPr/>
          <p:nvPr/>
        </p:nvSpPr>
        <p:spPr>
          <a:xfrm>
            <a:off x="68580" y="7514888"/>
            <a:ext cx="4113123" cy="1615827"/>
          </a:xfrm>
          <a:prstGeom prst="rect">
            <a:avLst/>
          </a:prstGeom>
        </p:spPr>
        <p:txBody>
          <a:bodyPr wrap="square">
            <a:spAutoFit/>
          </a:bodyPr>
          <a:lstStyle/>
          <a:p>
            <a:pPr marL="204103" indent="-204103" defTabSz="653128">
              <a:buFont typeface="Arial" panose="020B0604020202020204" pitchFamily="34" charset="0"/>
              <a:buChar char="•"/>
              <a:defRPr/>
            </a:pPr>
            <a:r>
              <a:rPr lang="en-US" sz="1100" dirty="0">
                <a:solidFill>
                  <a:schemeClr val="tx1">
                    <a:lumMod val="95000"/>
                    <a:lumOff val="5000"/>
                  </a:schemeClr>
                </a:solidFill>
              </a:rPr>
              <a:t>Provide Maximum heat capacity to rapidly reach temperature setting points at low rates of power consumption within a short period of time. The special process </a:t>
            </a:r>
            <a:r>
              <a:rPr lang="en-US" altLang="zh-CN" sz="1100" dirty="0">
                <a:solidFill>
                  <a:schemeClr val="tx1">
                    <a:lumMod val="95000"/>
                    <a:lumOff val="5000"/>
                  </a:schemeClr>
                </a:solidFill>
              </a:rPr>
              <a:t>chamber</a:t>
            </a:r>
            <a:r>
              <a:rPr lang="en-US" sz="1100" dirty="0">
                <a:solidFill>
                  <a:schemeClr val="tx1">
                    <a:lumMod val="95000"/>
                    <a:lumOff val="5000"/>
                  </a:schemeClr>
                </a:solidFill>
              </a:rPr>
              <a:t> design makes the air convection uniformly and temperature profile changeover easily.</a:t>
            </a:r>
          </a:p>
          <a:p>
            <a:pPr marL="204103" indent="-204103" defTabSz="653128">
              <a:buFont typeface="Arial" panose="020B0604020202020204" pitchFamily="34" charset="0"/>
              <a:buChar char="•"/>
              <a:defRPr/>
            </a:pPr>
            <a:endParaRPr lang="en-US" sz="1100" dirty="0">
              <a:solidFill>
                <a:schemeClr val="tx1">
                  <a:lumMod val="95000"/>
                  <a:lumOff val="5000"/>
                </a:schemeClr>
              </a:solidFill>
            </a:endParaRPr>
          </a:p>
          <a:p>
            <a:pPr marL="204103" indent="-204103" defTabSz="653128">
              <a:buFont typeface="Arial" panose="020B0604020202020204" pitchFamily="34" charset="0"/>
              <a:buChar char="•"/>
              <a:defRPr/>
            </a:pPr>
            <a:r>
              <a:rPr lang="en-US" sz="1100" dirty="0">
                <a:solidFill>
                  <a:schemeClr val="tx1">
                    <a:lumMod val="95000"/>
                    <a:lumOff val="5000"/>
                  </a:schemeClr>
                </a:solidFill>
              </a:rPr>
              <a:t>Profile spikes per zone is eliminated with better zone segregation and decrease cross flow. The nozzle plate design allow to cover the boards with hot air in all direction for good uniformity. </a:t>
            </a:r>
          </a:p>
          <a:p>
            <a:pPr defTabSz="653128">
              <a:defRPr/>
            </a:pPr>
            <a:endParaRPr lang="en-US" sz="1100" dirty="0">
              <a:solidFill>
                <a:schemeClr val="tx1">
                  <a:lumMod val="95000"/>
                  <a:lumOff val="5000"/>
                </a:schemeClr>
              </a:solidFill>
            </a:endParaRPr>
          </a:p>
        </p:txBody>
      </p:sp>
      <p:sp>
        <p:nvSpPr>
          <p:cNvPr id="19" name="文本框 18">
            <a:extLst>
              <a:ext uri="{FF2B5EF4-FFF2-40B4-BE49-F238E27FC236}">
                <a16:creationId xmlns:a16="http://schemas.microsoft.com/office/drawing/2014/main" id="{738F47E2-BF0D-71E5-572E-884D6CB021B9}"/>
              </a:ext>
            </a:extLst>
          </p:cNvPr>
          <p:cNvSpPr txBox="1"/>
          <p:nvPr/>
        </p:nvSpPr>
        <p:spPr>
          <a:xfrm>
            <a:off x="179082" y="4953000"/>
            <a:ext cx="6505747" cy="600164"/>
          </a:xfrm>
          <a:prstGeom prst="rect">
            <a:avLst/>
          </a:prstGeom>
          <a:noFill/>
          <a:ln>
            <a:solidFill>
              <a:srgbClr val="0070C0"/>
            </a:solidFill>
          </a:ln>
        </p:spPr>
        <p:txBody>
          <a:bodyPr wrap="square">
            <a:spAutoFit/>
          </a:bodyPr>
          <a:lstStyle/>
          <a:p>
            <a:r>
              <a:rPr lang="en-US" altLang="zh-CN" sz="1100" dirty="0">
                <a:solidFill>
                  <a:srgbClr val="0070C0"/>
                </a:solidFill>
              </a:rPr>
              <a:t>Using innovative control, blower, heating and sensor components combined with a solid machine design, Vanstron supplies a high-quality system enabling you to run and log stable processes in your production operations.</a:t>
            </a:r>
            <a:endParaRPr lang="zh-CN" altLang="en-US" sz="1100" dirty="0">
              <a:solidFill>
                <a:srgbClr val="0070C0"/>
              </a:solidFill>
            </a:endParaRPr>
          </a:p>
        </p:txBody>
      </p:sp>
      <p:sp>
        <p:nvSpPr>
          <p:cNvPr id="3" name="矩形 2">
            <a:extLst>
              <a:ext uri="{FF2B5EF4-FFF2-40B4-BE49-F238E27FC236}">
                <a16:creationId xmlns:a16="http://schemas.microsoft.com/office/drawing/2014/main" id="{99DC0ADB-864D-5104-93A1-3E4F9EBB6AE7}"/>
              </a:ext>
            </a:extLst>
          </p:cNvPr>
          <p:cNvSpPr/>
          <p:nvPr/>
        </p:nvSpPr>
        <p:spPr>
          <a:xfrm>
            <a:off x="-11682" y="1734405"/>
            <a:ext cx="292734" cy="173624"/>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9AA05FB0-0E29-0405-9F57-E813C86FA772}"/>
              </a:ext>
            </a:extLst>
          </p:cNvPr>
          <p:cNvSpPr/>
          <p:nvPr/>
        </p:nvSpPr>
        <p:spPr>
          <a:xfrm>
            <a:off x="281052" y="1734408"/>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BE36FB3F-A447-F1B4-7532-8885319663F6}"/>
              </a:ext>
            </a:extLst>
          </p:cNvPr>
          <p:cNvSpPr/>
          <p:nvPr/>
        </p:nvSpPr>
        <p:spPr>
          <a:xfrm>
            <a:off x="720890" y="1734407"/>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2CA33E1B-2A75-34DE-A145-19B592D59916}"/>
              </a:ext>
            </a:extLst>
          </p:cNvPr>
          <p:cNvSpPr/>
          <p:nvPr/>
        </p:nvSpPr>
        <p:spPr>
          <a:xfrm>
            <a:off x="1160728" y="1734407"/>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A1276AEE-ACC9-85C5-BE9E-598800C3A498}"/>
              </a:ext>
            </a:extLst>
          </p:cNvPr>
          <p:cNvSpPr/>
          <p:nvPr/>
        </p:nvSpPr>
        <p:spPr>
          <a:xfrm>
            <a:off x="1600566" y="1734407"/>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81CF9F7F-21D2-064A-634F-6E557799413C}"/>
              </a:ext>
            </a:extLst>
          </p:cNvPr>
          <p:cNvSpPr/>
          <p:nvPr/>
        </p:nvSpPr>
        <p:spPr>
          <a:xfrm>
            <a:off x="2040404" y="1734407"/>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7C5E31B1-E081-8FB6-44BA-34595B77746A}"/>
              </a:ext>
            </a:extLst>
          </p:cNvPr>
          <p:cNvSpPr/>
          <p:nvPr/>
        </p:nvSpPr>
        <p:spPr>
          <a:xfrm>
            <a:off x="2481721" y="1734406"/>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D566E40F-6689-66C2-6F7B-A3B384BE9F6C}"/>
              </a:ext>
            </a:extLst>
          </p:cNvPr>
          <p:cNvSpPr/>
          <p:nvPr/>
        </p:nvSpPr>
        <p:spPr>
          <a:xfrm>
            <a:off x="2920080" y="1734405"/>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C8555B34-23DB-1724-488A-E9322F6D291A}"/>
              </a:ext>
            </a:extLst>
          </p:cNvPr>
          <p:cNvSpPr/>
          <p:nvPr/>
        </p:nvSpPr>
        <p:spPr>
          <a:xfrm>
            <a:off x="3339296" y="1733564"/>
            <a:ext cx="439838" cy="173621"/>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EDD00BC2-3114-EEAC-E139-90C04425DA64}"/>
              </a:ext>
            </a:extLst>
          </p:cNvPr>
          <p:cNvSpPr/>
          <p:nvPr/>
        </p:nvSpPr>
        <p:spPr>
          <a:xfrm>
            <a:off x="3779134" y="1733564"/>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1F35A23D-E5B0-B774-866D-9489EE2582C6}"/>
              </a:ext>
            </a:extLst>
          </p:cNvPr>
          <p:cNvSpPr/>
          <p:nvPr/>
        </p:nvSpPr>
        <p:spPr>
          <a:xfrm>
            <a:off x="4218972" y="1733563"/>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id="{B38F7335-FE4D-E8BD-7A0A-504A9BB00764}"/>
              </a:ext>
            </a:extLst>
          </p:cNvPr>
          <p:cNvSpPr/>
          <p:nvPr/>
        </p:nvSpPr>
        <p:spPr>
          <a:xfrm>
            <a:off x="4658810" y="1733563"/>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3CE873F6-A81F-0732-0390-0E583502F3DB}"/>
              </a:ext>
            </a:extLst>
          </p:cNvPr>
          <p:cNvSpPr/>
          <p:nvPr/>
        </p:nvSpPr>
        <p:spPr>
          <a:xfrm>
            <a:off x="5098648" y="1733563"/>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id="{BC5146A6-07FF-5039-DC44-9B05EE4DE2E5}"/>
              </a:ext>
            </a:extLst>
          </p:cNvPr>
          <p:cNvSpPr/>
          <p:nvPr/>
        </p:nvSpPr>
        <p:spPr>
          <a:xfrm>
            <a:off x="5538486" y="1733563"/>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id="{206FEF09-356A-B5AE-7AD4-13D44E854606}"/>
              </a:ext>
            </a:extLst>
          </p:cNvPr>
          <p:cNvSpPr/>
          <p:nvPr/>
        </p:nvSpPr>
        <p:spPr>
          <a:xfrm>
            <a:off x="5979803" y="1733562"/>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id="{88357A55-DF9A-B5DC-78F7-D78D56560A15}"/>
              </a:ext>
            </a:extLst>
          </p:cNvPr>
          <p:cNvSpPr/>
          <p:nvPr/>
        </p:nvSpPr>
        <p:spPr>
          <a:xfrm>
            <a:off x="6418162" y="1733561"/>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图片包含 卡车, 灯光, 大, 站&#10;&#10;描述已自动生成">
            <a:extLst>
              <a:ext uri="{FF2B5EF4-FFF2-40B4-BE49-F238E27FC236}">
                <a16:creationId xmlns:a16="http://schemas.microsoft.com/office/drawing/2014/main" id="{6AB6DB37-5F49-3330-75A0-E34F32EF1AE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991747" y="1254211"/>
            <a:ext cx="5211967" cy="3257479"/>
          </a:xfrm>
          <a:prstGeom prst="rect">
            <a:avLst/>
          </a:prstGeom>
        </p:spPr>
      </p:pic>
      <p:sp>
        <p:nvSpPr>
          <p:cNvPr id="7" name="矩形 6">
            <a:extLst>
              <a:ext uri="{FF2B5EF4-FFF2-40B4-BE49-F238E27FC236}">
                <a16:creationId xmlns:a16="http://schemas.microsoft.com/office/drawing/2014/main" id="{B0E37BEE-69B9-6DB6-05AC-6028DF115E47}"/>
              </a:ext>
            </a:extLst>
          </p:cNvPr>
          <p:cNvSpPr/>
          <p:nvPr/>
        </p:nvSpPr>
        <p:spPr>
          <a:xfrm>
            <a:off x="217181" y="1161007"/>
            <a:ext cx="2731760" cy="2115593"/>
          </a:xfrm>
          <a:prstGeom prst="rect">
            <a:avLst/>
          </a:prstGeom>
          <a:solidFill>
            <a:srgbClr val="0070C0">
              <a:alpha val="75000"/>
            </a:srgb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2400">
                <a:solidFill>
                  <a:schemeClr val="bg1"/>
                </a:solidFill>
              </a:rPr>
              <a:t>Drying | Hardening</a:t>
            </a:r>
          </a:p>
          <a:p>
            <a:endParaRPr lang="en-US" altLang="zh-CN" sz="2400">
              <a:solidFill>
                <a:schemeClr val="bg1"/>
              </a:solidFill>
            </a:endParaRPr>
          </a:p>
          <a:p>
            <a:endParaRPr lang="en-US" altLang="zh-CN" sz="2400">
              <a:solidFill>
                <a:schemeClr val="bg1"/>
              </a:solidFill>
            </a:endParaRPr>
          </a:p>
          <a:p>
            <a:r>
              <a:rPr lang="en-US" altLang="zh-CN" sz="1400"/>
              <a:t>Best profiling capability for reproducible procedures.</a:t>
            </a:r>
            <a:endParaRPr lang="zh-CN" altLang="en-US" sz="1400">
              <a:solidFill>
                <a:schemeClr val="bg1"/>
              </a:solidFill>
            </a:endParaRPr>
          </a:p>
        </p:txBody>
      </p:sp>
    </p:spTree>
    <p:extLst>
      <p:ext uri="{BB962C8B-B14F-4D97-AF65-F5344CB8AC3E}">
        <p14:creationId xmlns:p14="http://schemas.microsoft.com/office/powerpoint/2010/main" val="1779309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20F1F3A5-8106-4565-9152-D58860ACA694}"/>
              </a:ext>
            </a:extLst>
          </p:cNvPr>
          <p:cNvSpPr txBox="1"/>
          <p:nvPr/>
        </p:nvSpPr>
        <p:spPr>
          <a:xfrm>
            <a:off x="292734" y="1816731"/>
            <a:ext cx="3429000" cy="400110"/>
          </a:xfrm>
          <a:prstGeom prst="rect">
            <a:avLst/>
          </a:prstGeom>
          <a:noFill/>
        </p:spPr>
        <p:txBody>
          <a:bodyPr wrap="square">
            <a:spAutoFit/>
          </a:bodyPr>
          <a:lstStyle/>
          <a:p>
            <a:r>
              <a:rPr lang="en-US" altLang="zh-CN" sz="2000" b="1" dirty="0">
                <a:solidFill>
                  <a:srgbClr val="0070C0"/>
                </a:solidFill>
              </a:rPr>
              <a:t>Technology Specifications</a:t>
            </a:r>
            <a:endParaRPr lang="zh-CN" altLang="en-US" sz="2000" b="1" dirty="0">
              <a:solidFill>
                <a:srgbClr val="0070C0"/>
              </a:solidFill>
            </a:endParaRPr>
          </a:p>
        </p:txBody>
      </p:sp>
      <p:pic>
        <p:nvPicPr>
          <p:cNvPr id="7" name="图片 6">
            <a:extLst>
              <a:ext uri="{FF2B5EF4-FFF2-40B4-BE49-F238E27FC236}">
                <a16:creationId xmlns:a16="http://schemas.microsoft.com/office/drawing/2014/main" id="{19E1C609-0562-4992-96B3-F5CEB63D9E1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349027" y="787531"/>
            <a:ext cx="2181029" cy="559837"/>
          </a:xfrm>
          <a:prstGeom prst="rect">
            <a:avLst/>
          </a:prstGeom>
        </p:spPr>
      </p:pic>
      <p:pic>
        <p:nvPicPr>
          <p:cNvPr id="9" name="图片 8">
            <a:extLst>
              <a:ext uri="{FF2B5EF4-FFF2-40B4-BE49-F238E27FC236}">
                <a16:creationId xmlns:a16="http://schemas.microsoft.com/office/drawing/2014/main" id="{B6449E33-7E0F-505D-BDAE-11B5EF7BF8F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7668" y="8500779"/>
            <a:ext cx="2040919" cy="1275575"/>
          </a:xfrm>
          <a:prstGeom prst="rect">
            <a:avLst/>
          </a:prstGeom>
        </p:spPr>
      </p:pic>
      <p:pic>
        <p:nvPicPr>
          <p:cNvPr id="10" name="图片 9">
            <a:extLst>
              <a:ext uri="{FF2B5EF4-FFF2-40B4-BE49-F238E27FC236}">
                <a16:creationId xmlns:a16="http://schemas.microsoft.com/office/drawing/2014/main" id="{328A8993-7A6E-8F42-7624-9DB90753414D}"/>
              </a:ext>
            </a:extLst>
          </p:cNvPr>
          <p:cNvPicPr>
            <a:picLocks noChangeAspect="1"/>
          </p:cNvPicPr>
          <p:nvPr/>
        </p:nvPicPr>
        <p:blipFill>
          <a:blip r:embed="rId4"/>
          <a:stretch>
            <a:fillRect/>
          </a:stretch>
        </p:blipFill>
        <p:spPr>
          <a:xfrm>
            <a:off x="4792614" y="8659823"/>
            <a:ext cx="1737442" cy="917291"/>
          </a:xfrm>
          <a:prstGeom prst="rect">
            <a:avLst/>
          </a:prstGeom>
        </p:spPr>
      </p:pic>
      <p:pic>
        <p:nvPicPr>
          <p:cNvPr id="3" name="图片 2" descr="图片包含 卡车, 灯光, 大, 站&#10;&#10;描述已自动生成">
            <a:extLst>
              <a:ext uri="{FF2B5EF4-FFF2-40B4-BE49-F238E27FC236}">
                <a16:creationId xmlns:a16="http://schemas.microsoft.com/office/drawing/2014/main" id="{726BA351-DDB0-7946-D397-99AA5C651B8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135087" y="8500779"/>
            <a:ext cx="2117544" cy="1323465"/>
          </a:xfrm>
          <a:prstGeom prst="rect">
            <a:avLst/>
          </a:prstGeom>
        </p:spPr>
      </p:pic>
      <p:graphicFrame>
        <p:nvGraphicFramePr>
          <p:cNvPr id="5" name="表格 4">
            <a:extLst>
              <a:ext uri="{FF2B5EF4-FFF2-40B4-BE49-F238E27FC236}">
                <a16:creationId xmlns:a16="http://schemas.microsoft.com/office/drawing/2014/main" id="{42E81098-9E04-7903-7D2C-FAEC52970F08}"/>
              </a:ext>
            </a:extLst>
          </p:cNvPr>
          <p:cNvGraphicFramePr>
            <a:graphicFrameLocks noGrp="1"/>
          </p:cNvGraphicFramePr>
          <p:nvPr>
            <p:extLst>
              <p:ext uri="{D42A27DB-BD31-4B8C-83A1-F6EECF244321}">
                <p14:modId xmlns:p14="http://schemas.microsoft.com/office/powerpoint/2010/main" val="403814677"/>
              </p:ext>
            </p:extLst>
          </p:nvPr>
        </p:nvGraphicFramePr>
        <p:xfrm>
          <a:off x="352424" y="2271336"/>
          <a:ext cx="6202066" cy="5521583"/>
        </p:xfrm>
        <a:graphic>
          <a:graphicData uri="http://schemas.openxmlformats.org/drawingml/2006/table">
            <a:tbl>
              <a:tblPr firstRow="1" firstCol="1" bandRow="1">
                <a:tableStyleId>{5C22544A-7EE6-4342-B048-85BDC9FD1C3A}</a:tableStyleId>
              </a:tblPr>
              <a:tblGrid>
                <a:gridCol w="1707346">
                  <a:extLst>
                    <a:ext uri="{9D8B030D-6E8A-4147-A177-3AD203B41FA5}">
                      <a16:colId xmlns:a16="http://schemas.microsoft.com/office/drawing/2014/main" val="1718177815"/>
                    </a:ext>
                  </a:extLst>
                </a:gridCol>
                <a:gridCol w="1078892">
                  <a:extLst>
                    <a:ext uri="{9D8B030D-6E8A-4147-A177-3AD203B41FA5}">
                      <a16:colId xmlns:a16="http://schemas.microsoft.com/office/drawing/2014/main" val="107642425"/>
                    </a:ext>
                  </a:extLst>
                </a:gridCol>
                <a:gridCol w="1707914">
                  <a:extLst>
                    <a:ext uri="{9D8B030D-6E8A-4147-A177-3AD203B41FA5}">
                      <a16:colId xmlns:a16="http://schemas.microsoft.com/office/drawing/2014/main" val="2145111520"/>
                    </a:ext>
                  </a:extLst>
                </a:gridCol>
                <a:gridCol w="1707914">
                  <a:extLst>
                    <a:ext uri="{9D8B030D-6E8A-4147-A177-3AD203B41FA5}">
                      <a16:colId xmlns:a16="http://schemas.microsoft.com/office/drawing/2014/main" val="3001143575"/>
                    </a:ext>
                  </a:extLst>
                </a:gridCol>
              </a:tblGrid>
              <a:tr h="192057">
                <a:tc gridSpan="2">
                  <a:txBody>
                    <a:bodyPr/>
                    <a:lstStyle/>
                    <a:p>
                      <a:pPr algn="l">
                        <a:lnSpc>
                          <a:spcPct val="150000"/>
                        </a:lnSpc>
                      </a:pPr>
                      <a:r>
                        <a:rPr lang="en-US" sz="800" kern="0" dirty="0">
                          <a:effectLst/>
                        </a:rPr>
                        <a:t>Products name &amp; Model: VBH- series </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tc gridSpan="2">
                  <a:txBody>
                    <a:bodyPr/>
                    <a:lstStyle/>
                    <a:p>
                      <a:pPr algn="ctr"/>
                      <a:r>
                        <a:rPr lang="en-US" sz="800" kern="0">
                          <a:effectLst/>
                        </a:rPr>
                        <a:t>Descriptions</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2633290331"/>
                  </a:ext>
                </a:extLst>
              </a:tr>
              <a:tr h="180844">
                <a:tc gridSpan="4">
                  <a:txBody>
                    <a:bodyPr/>
                    <a:lstStyle/>
                    <a:p>
                      <a:pPr algn="l">
                        <a:lnSpc>
                          <a:spcPct val="150000"/>
                        </a:lnSpc>
                      </a:pPr>
                      <a:r>
                        <a:rPr lang="en-US" sz="800" kern="0">
                          <a:effectLst/>
                        </a:rPr>
                        <a:t>Inline Drying / Curing oven- (Vertical Buffer type)</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048200960"/>
                  </a:ext>
                </a:extLst>
              </a:tr>
              <a:tr h="180844">
                <a:tc>
                  <a:txBody>
                    <a:bodyPr/>
                    <a:lstStyle/>
                    <a:p>
                      <a:pPr algn="l">
                        <a:lnSpc>
                          <a:spcPct val="150000"/>
                        </a:lnSpc>
                      </a:pPr>
                      <a:r>
                        <a:rPr lang="en-US" sz="800" kern="0">
                          <a:effectLst/>
                        </a:rPr>
                        <a:t>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a:txBody>
                    <a:bodyPr/>
                    <a:lstStyle/>
                    <a:p>
                      <a:pPr algn="ctr">
                        <a:lnSpc>
                          <a:spcPct val="150000"/>
                        </a:lnSpc>
                      </a:pPr>
                      <a:r>
                        <a:rPr lang="en-US" sz="700" kern="0">
                          <a:effectLst/>
                        </a:rPr>
                        <a:t>Model</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a:txBody>
                    <a:bodyPr/>
                    <a:lstStyle/>
                    <a:p>
                      <a:pPr algn="ctr">
                        <a:lnSpc>
                          <a:spcPct val="150000"/>
                        </a:lnSpc>
                      </a:pPr>
                      <a:r>
                        <a:rPr lang="en-US" sz="700" b="1" kern="0" dirty="0">
                          <a:effectLst/>
                        </a:rPr>
                        <a:t>VBH-250</a:t>
                      </a:r>
                      <a:endParaRPr lang="zh-CN" sz="10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a:txBody>
                    <a:bodyPr/>
                    <a:lstStyle/>
                    <a:p>
                      <a:pPr algn="ctr">
                        <a:lnSpc>
                          <a:spcPct val="150000"/>
                        </a:lnSpc>
                      </a:pPr>
                      <a:r>
                        <a:rPr lang="en-US" sz="700" b="1" kern="0" dirty="0">
                          <a:effectLst/>
                        </a:rPr>
                        <a:t>VBH-90</a:t>
                      </a:r>
                      <a:endParaRPr lang="zh-CN" sz="10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extLst>
                  <a:ext uri="{0D108BD9-81ED-4DB2-BD59-A6C34878D82A}">
                    <a16:rowId xmlns:a16="http://schemas.microsoft.com/office/drawing/2014/main" val="2690614473"/>
                  </a:ext>
                </a:extLst>
              </a:tr>
              <a:tr h="158256">
                <a:tc rowSpan="29">
                  <a:txBody>
                    <a:bodyPr/>
                    <a:lstStyle/>
                    <a:p>
                      <a:pPr algn="l">
                        <a:lnSpc>
                          <a:spcPct val="150000"/>
                        </a:lnSpc>
                      </a:pPr>
                      <a:r>
                        <a:rPr lang="en-US" sz="800" kern="0" dirty="0">
                          <a:effectLst/>
                        </a:rPr>
                        <a:t>Standard Configuration </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rowSpan="7">
                  <a:txBody>
                    <a:bodyPr/>
                    <a:lstStyle/>
                    <a:p>
                      <a:pPr algn="l">
                        <a:lnSpc>
                          <a:spcPct val="150000"/>
                        </a:lnSpc>
                      </a:pPr>
                      <a:r>
                        <a:rPr lang="en-US" sz="700" kern="0">
                          <a:effectLst/>
                        </a:rPr>
                        <a:t>Heating system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gridSpan="2">
                  <a:txBody>
                    <a:bodyPr/>
                    <a:lstStyle/>
                    <a:p>
                      <a:pPr algn="l">
                        <a:lnSpc>
                          <a:spcPct val="150000"/>
                        </a:lnSpc>
                      </a:pPr>
                      <a:r>
                        <a:rPr lang="en-US" sz="700" kern="0" dirty="0">
                          <a:effectLst/>
                        </a:rPr>
                        <a:t>12 Heating module system ( Depends on different application)</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3774559688"/>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Forced convection heating</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3709850605"/>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Hot air speed adjusting by software;</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2831459504"/>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Temperature uniformity across pallet: +/-2</a:t>
                      </a:r>
                      <a:r>
                        <a:rPr lang="zh-CN" sz="700" kern="0">
                          <a:effectLst/>
                        </a:rPr>
                        <a:t>°</a:t>
                      </a:r>
                      <a:r>
                        <a:rPr lang="en-US" sz="700" kern="0">
                          <a:effectLst/>
                        </a:rPr>
                        <a:t>C;</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444332978"/>
                  </a:ext>
                </a:extLst>
              </a:tr>
              <a:tr h="158256">
                <a:tc vMerge="1">
                  <a:txBody>
                    <a:bodyPr/>
                    <a:lstStyle/>
                    <a:p>
                      <a:endParaRPr lang="zh-CN" altLang="en-US"/>
                    </a:p>
                  </a:txBody>
                  <a:tcPr/>
                </a:tc>
                <a:tc vMerge="1">
                  <a:txBody>
                    <a:bodyPr/>
                    <a:lstStyle/>
                    <a:p>
                      <a:endParaRPr lang="zh-CN" altLang="en-US"/>
                    </a:p>
                  </a:txBody>
                  <a:tcPr/>
                </a:tc>
                <a:tc>
                  <a:txBody>
                    <a:bodyPr/>
                    <a:lstStyle/>
                    <a:p>
                      <a:pPr algn="ctr">
                        <a:lnSpc>
                          <a:spcPct val="150000"/>
                        </a:lnSpc>
                      </a:pPr>
                      <a:r>
                        <a:rPr lang="en-US" sz="700" b="1" kern="0" dirty="0">
                          <a:effectLst/>
                        </a:rPr>
                        <a:t>VBH-250</a:t>
                      </a:r>
                      <a:endParaRPr lang="zh-CN" sz="10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a:txBody>
                    <a:bodyPr/>
                    <a:lstStyle/>
                    <a:p>
                      <a:pPr algn="ctr">
                        <a:lnSpc>
                          <a:spcPct val="150000"/>
                        </a:lnSpc>
                      </a:pPr>
                      <a:r>
                        <a:rPr lang="en-US" sz="700" b="1" kern="0" dirty="0">
                          <a:effectLst/>
                        </a:rPr>
                        <a:t>VBH-90</a:t>
                      </a:r>
                      <a:endParaRPr lang="zh-CN" sz="10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extLst>
                  <a:ext uri="{0D108BD9-81ED-4DB2-BD59-A6C34878D82A}">
                    <a16:rowId xmlns:a16="http://schemas.microsoft.com/office/drawing/2014/main" val="1214317466"/>
                  </a:ext>
                </a:extLst>
              </a:tr>
              <a:tr h="334485">
                <a:tc vMerge="1">
                  <a:txBody>
                    <a:bodyPr/>
                    <a:lstStyle/>
                    <a:p>
                      <a:endParaRPr lang="zh-CN" altLang="en-US"/>
                    </a:p>
                  </a:txBody>
                  <a:tcPr/>
                </a:tc>
                <a:tc vMerge="1">
                  <a:txBody>
                    <a:bodyPr/>
                    <a:lstStyle/>
                    <a:p>
                      <a:endParaRPr lang="zh-CN" altLang="en-US"/>
                    </a:p>
                  </a:txBody>
                  <a:tcPr/>
                </a:tc>
                <a:tc>
                  <a:txBody>
                    <a:bodyPr/>
                    <a:lstStyle/>
                    <a:p>
                      <a:pPr algn="l">
                        <a:lnSpc>
                          <a:spcPct val="150000"/>
                        </a:lnSpc>
                      </a:pPr>
                      <a:r>
                        <a:rPr lang="en-US" sz="700" kern="0" dirty="0">
                          <a:effectLst/>
                        </a:rPr>
                        <a:t>Temperature effective range : </a:t>
                      </a:r>
                      <a:endParaRPr lang="zh-CN" sz="1000" kern="100" dirty="0">
                        <a:effectLst/>
                      </a:endParaRPr>
                    </a:p>
                    <a:p>
                      <a:pPr algn="l">
                        <a:lnSpc>
                          <a:spcPct val="150000"/>
                        </a:lnSpc>
                      </a:pPr>
                      <a:r>
                        <a:rPr lang="en-US" sz="700" kern="0" dirty="0">
                          <a:effectLst/>
                        </a:rPr>
                        <a:t>Room temperature to </a:t>
                      </a:r>
                      <a:r>
                        <a:rPr lang="en-US" sz="700" b="1" kern="0" dirty="0">
                          <a:effectLst/>
                        </a:rPr>
                        <a:t>Max.200°C;</a:t>
                      </a:r>
                      <a:endParaRPr lang="zh-CN" sz="10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a:txBody>
                    <a:bodyPr/>
                    <a:lstStyle/>
                    <a:p>
                      <a:pPr algn="l">
                        <a:lnSpc>
                          <a:spcPct val="150000"/>
                        </a:lnSpc>
                      </a:pPr>
                      <a:r>
                        <a:rPr lang="en-US" sz="700" kern="0" dirty="0">
                          <a:effectLst/>
                        </a:rPr>
                        <a:t>Temperature effective range : </a:t>
                      </a:r>
                      <a:endParaRPr lang="zh-CN" sz="1000" kern="100" dirty="0">
                        <a:effectLst/>
                      </a:endParaRPr>
                    </a:p>
                    <a:p>
                      <a:pPr algn="l">
                        <a:lnSpc>
                          <a:spcPct val="150000"/>
                        </a:lnSpc>
                      </a:pPr>
                      <a:r>
                        <a:rPr lang="en-US" sz="700" kern="0" dirty="0">
                          <a:effectLst/>
                        </a:rPr>
                        <a:t>Room temperature to </a:t>
                      </a:r>
                      <a:r>
                        <a:rPr lang="en-US" sz="700" b="1" kern="0" dirty="0">
                          <a:effectLst/>
                        </a:rPr>
                        <a:t>Max.90°C;</a:t>
                      </a:r>
                      <a:endParaRPr lang="zh-CN" sz="10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extLst>
                  <a:ext uri="{0D108BD9-81ED-4DB2-BD59-A6C34878D82A}">
                    <a16:rowId xmlns:a16="http://schemas.microsoft.com/office/drawing/2014/main" val="4009323438"/>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Temperature control : PID closed loop control +SSR drive;</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1537185709"/>
                  </a:ext>
                </a:extLst>
              </a:tr>
              <a:tr h="184212">
                <a:tc vMerge="1">
                  <a:txBody>
                    <a:bodyPr/>
                    <a:lstStyle/>
                    <a:p>
                      <a:endParaRPr lang="zh-CN" altLang="en-US"/>
                    </a:p>
                  </a:txBody>
                  <a:tcPr/>
                </a:tc>
                <a:tc rowSpan="13">
                  <a:txBody>
                    <a:bodyPr/>
                    <a:lstStyle/>
                    <a:p>
                      <a:pPr algn="l">
                        <a:lnSpc>
                          <a:spcPct val="150000"/>
                        </a:lnSpc>
                      </a:pPr>
                      <a:r>
                        <a:rPr lang="en-US" sz="700" kern="0">
                          <a:effectLst/>
                        </a:rPr>
                        <a:t>Transportation system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gridSpan="2">
                  <a:txBody>
                    <a:bodyPr/>
                    <a:lstStyle/>
                    <a:p>
                      <a:pPr algn="l">
                        <a:lnSpc>
                          <a:spcPct val="150000"/>
                        </a:lnSpc>
                      </a:pPr>
                      <a:r>
                        <a:rPr lang="en-US" sz="700" kern="0">
                          <a:effectLst/>
                        </a:rPr>
                        <a:t>Conveyor direction: right to left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1628799476"/>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Conveyor heights:900mm+/-50mm</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3096543567"/>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Conveyor width adjustable from 50*460mm</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145207391"/>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Max. length of product available: 50-500mm;</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2767654464"/>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dirty="0">
                          <a:effectLst/>
                        </a:rPr>
                        <a:t>Conveyor width adjustments: automatic </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3588717916"/>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dirty="0">
                          <a:effectLst/>
                        </a:rPr>
                        <a:t>Products components heights: customized solution</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1589920442"/>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Buffer stock capacity: customized.</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3307911624"/>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dirty="0">
                          <a:effectLst/>
                        </a:rPr>
                        <a:t>Per Boards keeping time in the oven programming by user</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302229969"/>
                  </a:ext>
                </a:extLst>
              </a:tr>
              <a:tr h="158256">
                <a:tc vMerge="1">
                  <a:txBody>
                    <a:bodyPr/>
                    <a:lstStyle/>
                    <a:p>
                      <a:endParaRPr lang="zh-CN" altLang="en-US"/>
                    </a:p>
                  </a:txBody>
                  <a:tcPr/>
                </a:tc>
                <a:tc vMerge="1">
                  <a:txBody>
                    <a:bodyPr/>
                    <a:lstStyle/>
                    <a:p>
                      <a:endParaRPr lang="zh-CN" altLang="en-US"/>
                    </a:p>
                  </a:txBody>
                  <a:tcPr/>
                </a:tc>
                <a:tc>
                  <a:txBody>
                    <a:bodyPr/>
                    <a:lstStyle/>
                    <a:p>
                      <a:pPr algn="ctr">
                        <a:lnSpc>
                          <a:spcPct val="150000"/>
                        </a:lnSpc>
                      </a:pPr>
                      <a:r>
                        <a:rPr lang="en-US" sz="700" b="1" kern="0" dirty="0">
                          <a:effectLst/>
                        </a:rPr>
                        <a:t>VBH-250</a:t>
                      </a:r>
                      <a:endParaRPr lang="zh-CN" sz="10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a:txBody>
                    <a:bodyPr/>
                    <a:lstStyle/>
                    <a:p>
                      <a:pPr algn="ctr">
                        <a:lnSpc>
                          <a:spcPct val="150000"/>
                        </a:lnSpc>
                      </a:pPr>
                      <a:r>
                        <a:rPr lang="en-US" sz="700" b="1" kern="0" dirty="0">
                          <a:effectLst/>
                        </a:rPr>
                        <a:t>VBH-90</a:t>
                      </a:r>
                      <a:endParaRPr lang="zh-CN" sz="10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extLst>
                  <a:ext uri="{0D108BD9-81ED-4DB2-BD59-A6C34878D82A}">
                    <a16:rowId xmlns:a16="http://schemas.microsoft.com/office/drawing/2014/main" val="3826676577"/>
                  </a:ext>
                </a:extLst>
              </a:tr>
              <a:tr h="158256">
                <a:tc vMerge="1">
                  <a:txBody>
                    <a:bodyPr/>
                    <a:lstStyle/>
                    <a:p>
                      <a:endParaRPr lang="zh-CN" altLang="en-US"/>
                    </a:p>
                  </a:txBody>
                  <a:tcPr/>
                </a:tc>
                <a:tc vMerge="1">
                  <a:txBody>
                    <a:bodyPr/>
                    <a:lstStyle/>
                    <a:p>
                      <a:endParaRPr lang="zh-CN" altLang="en-US"/>
                    </a:p>
                  </a:txBody>
                  <a:tcPr/>
                </a:tc>
                <a:tc>
                  <a:txBody>
                    <a:bodyPr/>
                    <a:lstStyle/>
                    <a:p>
                      <a:pPr algn="l">
                        <a:lnSpc>
                          <a:spcPct val="150000"/>
                        </a:lnSpc>
                      </a:pPr>
                      <a:r>
                        <a:rPr lang="en-US" sz="700" kern="0" dirty="0">
                          <a:effectLst/>
                        </a:rPr>
                        <a:t>Boards </a:t>
                      </a:r>
                      <a:r>
                        <a:rPr lang="en-US" altLang="zh-CN" sz="700" kern="0" dirty="0">
                          <a:effectLst/>
                        </a:rPr>
                        <a:t>or pallet</a:t>
                      </a:r>
                      <a:r>
                        <a:rPr lang="en-US" sz="700" kern="0" dirty="0">
                          <a:effectLst/>
                        </a:rPr>
                        <a:t> per weight: 5kg Max</a:t>
                      </a:r>
                      <a:r>
                        <a:rPr lang="en-US" altLang="zh-CN" sz="700" kern="0" dirty="0">
                          <a:effectLst/>
                        </a:rPr>
                        <a:t>.</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a:txBody>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lang="en-US" altLang="zh-CN" sz="700" kern="0" dirty="0">
                          <a:solidFill>
                            <a:schemeClr val="dk1"/>
                          </a:solidFill>
                          <a:effectLst/>
                          <a:latin typeface="+mn-lt"/>
                          <a:ea typeface="+mn-ea"/>
                          <a:cs typeface="+mn-cs"/>
                        </a:rPr>
                        <a:t>Boards or pallet per weight: 2.5kg Max</a:t>
                      </a:r>
                      <a:endParaRPr lang="zh-CN" altLang="zh-CN" sz="700" kern="0" dirty="0">
                        <a:solidFill>
                          <a:schemeClr val="dk1"/>
                        </a:solidFill>
                        <a:effectLst/>
                        <a:latin typeface="+mn-lt"/>
                        <a:ea typeface="+mn-ea"/>
                        <a:cs typeface="+mn-cs"/>
                      </a:endParaRPr>
                    </a:p>
                  </a:txBody>
                  <a:tcPr marL="65453" marR="65453" marT="0" marB="0"/>
                </a:tc>
                <a:extLst>
                  <a:ext uri="{0D108BD9-81ED-4DB2-BD59-A6C34878D82A}">
                    <a16:rowId xmlns:a16="http://schemas.microsoft.com/office/drawing/2014/main" val="80820777"/>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Pallet process edge distance:5mm (or specified)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138503922"/>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Easy eye-level access to internal controls;</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2151601942"/>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dirty="0">
                          <a:effectLst/>
                        </a:rPr>
                        <a:t>international standard SMEMA interface</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2847014864"/>
                  </a:ext>
                </a:extLst>
              </a:tr>
              <a:tr h="158256">
                <a:tc vMerge="1">
                  <a:txBody>
                    <a:bodyPr/>
                    <a:lstStyle/>
                    <a:p>
                      <a:endParaRPr lang="zh-CN" altLang="en-US"/>
                    </a:p>
                  </a:txBody>
                  <a:tcPr/>
                </a:tc>
                <a:tc rowSpan="7">
                  <a:txBody>
                    <a:bodyPr/>
                    <a:lstStyle/>
                    <a:p>
                      <a:pPr algn="l">
                        <a:lnSpc>
                          <a:spcPct val="150000"/>
                        </a:lnSpc>
                      </a:pPr>
                      <a:r>
                        <a:rPr lang="en-US" sz="700" kern="0">
                          <a:effectLst/>
                        </a:rPr>
                        <a:t>Control system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gridSpan="2">
                  <a:txBody>
                    <a:bodyPr/>
                    <a:lstStyle/>
                    <a:p>
                      <a:pPr algn="l">
                        <a:lnSpc>
                          <a:spcPct val="150000"/>
                        </a:lnSpc>
                      </a:pPr>
                      <a:r>
                        <a:rPr lang="en-US" sz="700" kern="0">
                          <a:effectLst/>
                        </a:rPr>
                        <a:t>PLC controller + touch screen software</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2702780197"/>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-Temperature abnormal alarm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866945501"/>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-Board dropped alarm system</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2076542754"/>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-PID close loop temperature control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458474919"/>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 Error diagnosis system;</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1928713181"/>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 Operator password management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1401148958"/>
                  </a:ext>
                </a:extLst>
              </a:tr>
              <a:tr h="158256">
                <a:tc vMerge="1">
                  <a:txBody>
                    <a:bodyPr/>
                    <a:lstStyle/>
                    <a:p>
                      <a:endParaRPr lang="zh-CN" altLang="en-US"/>
                    </a:p>
                  </a:txBody>
                  <a:tcPr/>
                </a:tc>
                <a:tc vMerge="1">
                  <a:txBody>
                    <a:bodyPr/>
                    <a:lstStyle/>
                    <a:p>
                      <a:endParaRPr lang="zh-CN" altLang="en-US"/>
                    </a:p>
                  </a:txBody>
                  <a:tcPr/>
                </a:tc>
                <a:tc gridSpan="2">
                  <a:txBody>
                    <a:bodyPr/>
                    <a:lstStyle/>
                    <a:p>
                      <a:pPr algn="l">
                        <a:lnSpc>
                          <a:spcPct val="150000"/>
                        </a:lnSpc>
                      </a:pPr>
                      <a:r>
                        <a:rPr lang="en-US" sz="700" kern="0">
                          <a:effectLst/>
                        </a:rPr>
                        <a:t>-SMEMA communication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1605912715"/>
                  </a:ext>
                </a:extLst>
              </a:tr>
              <a:tr h="158256">
                <a:tc vMerge="1">
                  <a:txBody>
                    <a:bodyPr/>
                    <a:lstStyle/>
                    <a:p>
                      <a:endParaRPr lang="zh-CN" altLang="en-US"/>
                    </a:p>
                  </a:txBody>
                  <a:tcPr/>
                </a:tc>
                <a:tc>
                  <a:txBody>
                    <a:bodyPr/>
                    <a:lstStyle/>
                    <a:p>
                      <a:pPr algn="l">
                        <a:lnSpc>
                          <a:spcPct val="150000"/>
                        </a:lnSpc>
                      </a:pPr>
                      <a:r>
                        <a:rPr lang="en-US" sz="700" kern="0">
                          <a:effectLst/>
                        </a:rPr>
                        <a:t>Fume exhaust system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gridSpan="2">
                  <a:txBody>
                    <a:bodyPr/>
                    <a:lstStyle/>
                    <a:p>
                      <a:pPr algn="l">
                        <a:lnSpc>
                          <a:spcPct val="150000"/>
                        </a:lnSpc>
                      </a:pPr>
                      <a:r>
                        <a:rPr lang="en-US" sz="700" kern="0">
                          <a:effectLst/>
                        </a:rPr>
                        <a:t>Standard exhaust system</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620519093"/>
                  </a:ext>
                </a:extLst>
              </a:tr>
              <a:tr h="334485">
                <a:tc vMerge="1">
                  <a:txBody>
                    <a:bodyPr/>
                    <a:lstStyle/>
                    <a:p>
                      <a:endParaRPr lang="zh-CN" altLang="en-US"/>
                    </a:p>
                  </a:txBody>
                  <a:tcPr/>
                </a:tc>
                <a:tc>
                  <a:txBody>
                    <a:bodyPr/>
                    <a:lstStyle/>
                    <a:p>
                      <a:pPr algn="l">
                        <a:lnSpc>
                          <a:spcPct val="150000"/>
                        </a:lnSpc>
                      </a:pPr>
                      <a:r>
                        <a:rPr lang="en-US" sz="700" kern="0">
                          <a:effectLst/>
                        </a:rPr>
                        <a:t>Electrical system  </a:t>
                      </a:r>
                      <a:endParaRPr lang="zh-CN" sz="1000" kern="10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gridSpan="2">
                  <a:txBody>
                    <a:bodyPr/>
                    <a:lstStyle/>
                    <a:p>
                      <a:pPr algn="l">
                        <a:lnSpc>
                          <a:spcPct val="150000"/>
                        </a:lnSpc>
                      </a:pPr>
                      <a:r>
                        <a:rPr lang="en-US" sz="700" kern="0" dirty="0">
                          <a:effectLst/>
                        </a:rPr>
                        <a:t>-CE certificates supported;</a:t>
                      </a:r>
                      <a:br>
                        <a:rPr lang="en-US" sz="700" kern="0" dirty="0">
                          <a:effectLst/>
                        </a:rPr>
                      </a:br>
                      <a:r>
                        <a:rPr lang="en-US" sz="700" kern="0" dirty="0">
                          <a:effectLst/>
                        </a:rPr>
                        <a:t>Power supply:  380 V ,3 Phase 50hz;</a:t>
                      </a:r>
                      <a:endParaRPr lang="zh-CN" sz="1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5453" marR="65453" marT="0" marB="0"/>
                </a:tc>
                <a:tc hMerge="1">
                  <a:txBody>
                    <a:bodyPr/>
                    <a:lstStyle/>
                    <a:p>
                      <a:endParaRPr lang="zh-CN" altLang="en-US"/>
                    </a:p>
                  </a:txBody>
                  <a:tcPr/>
                </a:tc>
                <a:extLst>
                  <a:ext uri="{0D108BD9-81ED-4DB2-BD59-A6C34878D82A}">
                    <a16:rowId xmlns:a16="http://schemas.microsoft.com/office/drawing/2014/main" val="1583979661"/>
                  </a:ext>
                </a:extLst>
              </a:tr>
            </a:tbl>
          </a:graphicData>
        </a:graphic>
      </p:graphicFrame>
      <p:sp>
        <p:nvSpPr>
          <p:cNvPr id="29" name="矩形 28">
            <a:extLst>
              <a:ext uri="{FF2B5EF4-FFF2-40B4-BE49-F238E27FC236}">
                <a16:creationId xmlns:a16="http://schemas.microsoft.com/office/drawing/2014/main" id="{CB8EACED-C0B4-14D1-FCEB-235F4A09EB90}"/>
              </a:ext>
            </a:extLst>
          </p:cNvPr>
          <p:cNvSpPr/>
          <p:nvPr/>
        </p:nvSpPr>
        <p:spPr>
          <a:xfrm>
            <a:off x="0" y="1484145"/>
            <a:ext cx="292734" cy="173624"/>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56F3E176-DDEA-4C99-FE43-C82E8A11686C}"/>
              </a:ext>
            </a:extLst>
          </p:cNvPr>
          <p:cNvSpPr/>
          <p:nvPr/>
        </p:nvSpPr>
        <p:spPr>
          <a:xfrm>
            <a:off x="292734" y="1484148"/>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7EBCC982-3ABB-848D-35D7-231D5DD5225E}"/>
              </a:ext>
            </a:extLst>
          </p:cNvPr>
          <p:cNvSpPr/>
          <p:nvPr/>
        </p:nvSpPr>
        <p:spPr>
          <a:xfrm>
            <a:off x="732572" y="1484147"/>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a:extLst>
              <a:ext uri="{FF2B5EF4-FFF2-40B4-BE49-F238E27FC236}">
                <a16:creationId xmlns:a16="http://schemas.microsoft.com/office/drawing/2014/main" id="{A5485BA9-EE5F-74B9-B396-0D72F551392F}"/>
              </a:ext>
            </a:extLst>
          </p:cNvPr>
          <p:cNvSpPr/>
          <p:nvPr/>
        </p:nvSpPr>
        <p:spPr>
          <a:xfrm>
            <a:off x="1172410" y="1484147"/>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id="{792F8F99-71FD-3165-3D1E-72D505153A13}"/>
              </a:ext>
            </a:extLst>
          </p:cNvPr>
          <p:cNvSpPr/>
          <p:nvPr/>
        </p:nvSpPr>
        <p:spPr>
          <a:xfrm>
            <a:off x="1612248" y="1484147"/>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id="{AAE07612-092A-F9CB-DFD9-A3124B96FA52}"/>
              </a:ext>
            </a:extLst>
          </p:cNvPr>
          <p:cNvSpPr/>
          <p:nvPr/>
        </p:nvSpPr>
        <p:spPr>
          <a:xfrm>
            <a:off x="2052086" y="1484147"/>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a:extLst>
              <a:ext uri="{FF2B5EF4-FFF2-40B4-BE49-F238E27FC236}">
                <a16:creationId xmlns:a16="http://schemas.microsoft.com/office/drawing/2014/main" id="{382E24A0-BA65-426C-FC8D-E1AA520B5BE3}"/>
              </a:ext>
            </a:extLst>
          </p:cNvPr>
          <p:cNvSpPr/>
          <p:nvPr/>
        </p:nvSpPr>
        <p:spPr>
          <a:xfrm>
            <a:off x="2493403" y="1484146"/>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a:extLst>
              <a:ext uri="{FF2B5EF4-FFF2-40B4-BE49-F238E27FC236}">
                <a16:creationId xmlns:a16="http://schemas.microsoft.com/office/drawing/2014/main" id="{DE156077-FACB-23A1-CE2A-0505412B06A0}"/>
              </a:ext>
            </a:extLst>
          </p:cNvPr>
          <p:cNvSpPr/>
          <p:nvPr/>
        </p:nvSpPr>
        <p:spPr>
          <a:xfrm>
            <a:off x="2931762" y="1484145"/>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id="{638F0FAF-2889-9601-8292-AA94F93D4D81}"/>
              </a:ext>
            </a:extLst>
          </p:cNvPr>
          <p:cNvSpPr/>
          <p:nvPr/>
        </p:nvSpPr>
        <p:spPr>
          <a:xfrm>
            <a:off x="3350978" y="1483304"/>
            <a:ext cx="439838" cy="173621"/>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a:extLst>
              <a:ext uri="{FF2B5EF4-FFF2-40B4-BE49-F238E27FC236}">
                <a16:creationId xmlns:a16="http://schemas.microsoft.com/office/drawing/2014/main" id="{F92FE505-5843-4EBC-675E-1B67E22FE711}"/>
              </a:ext>
            </a:extLst>
          </p:cNvPr>
          <p:cNvSpPr/>
          <p:nvPr/>
        </p:nvSpPr>
        <p:spPr>
          <a:xfrm>
            <a:off x="3790816" y="1483304"/>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id="{E6C85A88-2ED4-5C7E-4403-35FCE83370DA}"/>
              </a:ext>
            </a:extLst>
          </p:cNvPr>
          <p:cNvSpPr/>
          <p:nvPr/>
        </p:nvSpPr>
        <p:spPr>
          <a:xfrm>
            <a:off x="4230654" y="1483303"/>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a:extLst>
              <a:ext uri="{FF2B5EF4-FFF2-40B4-BE49-F238E27FC236}">
                <a16:creationId xmlns:a16="http://schemas.microsoft.com/office/drawing/2014/main" id="{E5593688-3990-BF0B-AA24-669040E4BEAE}"/>
              </a:ext>
            </a:extLst>
          </p:cNvPr>
          <p:cNvSpPr/>
          <p:nvPr/>
        </p:nvSpPr>
        <p:spPr>
          <a:xfrm>
            <a:off x="4670492" y="1483303"/>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a16="http://schemas.microsoft.com/office/drawing/2014/main" id="{BE629FA0-878C-1595-B7FF-E4ED099C48E3}"/>
              </a:ext>
            </a:extLst>
          </p:cNvPr>
          <p:cNvSpPr/>
          <p:nvPr/>
        </p:nvSpPr>
        <p:spPr>
          <a:xfrm>
            <a:off x="5110330" y="1483303"/>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7EDB32B2-838D-4EC3-8452-662AD0BCC594}"/>
              </a:ext>
            </a:extLst>
          </p:cNvPr>
          <p:cNvSpPr/>
          <p:nvPr/>
        </p:nvSpPr>
        <p:spPr>
          <a:xfrm>
            <a:off x="5550168" y="1483303"/>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id="{BC3BE19B-52A3-A189-87E7-FDF2E7DAB549}"/>
              </a:ext>
            </a:extLst>
          </p:cNvPr>
          <p:cNvSpPr/>
          <p:nvPr/>
        </p:nvSpPr>
        <p:spPr>
          <a:xfrm>
            <a:off x="5991485" y="1483302"/>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a16="http://schemas.microsoft.com/office/drawing/2014/main" id="{83FC97E3-22EB-98E8-74E2-54FDF71F1F2C}"/>
              </a:ext>
            </a:extLst>
          </p:cNvPr>
          <p:cNvSpPr/>
          <p:nvPr/>
        </p:nvSpPr>
        <p:spPr>
          <a:xfrm>
            <a:off x="6429844" y="1483301"/>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a:extLst>
              <a:ext uri="{FF2B5EF4-FFF2-40B4-BE49-F238E27FC236}">
                <a16:creationId xmlns:a16="http://schemas.microsoft.com/office/drawing/2014/main" id="{9AE02F7D-15A2-BD74-47C1-D8600F4B418F}"/>
              </a:ext>
            </a:extLst>
          </p:cNvPr>
          <p:cNvSpPr/>
          <p:nvPr/>
        </p:nvSpPr>
        <p:spPr>
          <a:xfrm>
            <a:off x="0" y="8142414"/>
            <a:ext cx="292734" cy="173624"/>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a:extLst>
              <a:ext uri="{FF2B5EF4-FFF2-40B4-BE49-F238E27FC236}">
                <a16:creationId xmlns:a16="http://schemas.microsoft.com/office/drawing/2014/main" id="{9E31F19F-E132-479E-3689-49F5DFE7CE05}"/>
              </a:ext>
            </a:extLst>
          </p:cNvPr>
          <p:cNvSpPr/>
          <p:nvPr/>
        </p:nvSpPr>
        <p:spPr>
          <a:xfrm>
            <a:off x="292734" y="8142417"/>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a:extLst>
              <a:ext uri="{FF2B5EF4-FFF2-40B4-BE49-F238E27FC236}">
                <a16:creationId xmlns:a16="http://schemas.microsoft.com/office/drawing/2014/main" id="{D2551FF2-4DB5-FBEA-BEBD-A9385FED3694}"/>
              </a:ext>
            </a:extLst>
          </p:cNvPr>
          <p:cNvSpPr/>
          <p:nvPr/>
        </p:nvSpPr>
        <p:spPr>
          <a:xfrm>
            <a:off x="732572" y="8142416"/>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a16="http://schemas.microsoft.com/office/drawing/2014/main" id="{6C7F47F3-D78B-1376-4D06-19ECC18A2158}"/>
              </a:ext>
            </a:extLst>
          </p:cNvPr>
          <p:cNvSpPr/>
          <p:nvPr/>
        </p:nvSpPr>
        <p:spPr>
          <a:xfrm>
            <a:off x="1172410" y="8142416"/>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a16="http://schemas.microsoft.com/office/drawing/2014/main" id="{E0F66EC7-2C6C-E023-C62B-F020AD3E6D53}"/>
              </a:ext>
            </a:extLst>
          </p:cNvPr>
          <p:cNvSpPr/>
          <p:nvPr/>
        </p:nvSpPr>
        <p:spPr>
          <a:xfrm>
            <a:off x="1612248" y="8142416"/>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a:extLst>
              <a:ext uri="{FF2B5EF4-FFF2-40B4-BE49-F238E27FC236}">
                <a16:creationId xmlns:a16="http://schemas.microsoft.com/office/drawing/2014/main" id="{CD8EE730-7F2E-DB94-100A-BAC2DFCF2050}"/>
              </a:ext>
            </a:extLst>
          </p:cNvPr>
          <p:cNvSpPr/>
          <p:nvPr/>
        </p:nvSpPr>
        <p:spPr>
          <a:xfrm>
            <a:off x="2052086" y="8142416"/>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a:extLst>
              <a:ext uri="{FF2B5EF4-FFF2-40B4-BE49-F238E27FC236}">
                <a16:creationId xmlns:a16="http://schemas.microsoft.com/office/drawing/2014/main" id="{3FF4A69E-B0E9-9E4B-BBA9-FC39AC328F93}"/>
              </a:ext>
            </a:extLst>
          </p:cNvPr>
          <p:cNvSpPr/>
          <p:nvPr/>
        </p:nvSpPr>
        <p:spPr>
          <a:xfrm>
            <a:off x="2493403" y="8142415"/>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a:extLst>
              <a:ext uri="{FF2B5EF4-FFF2-40B4-BE49-F238E27FC236}">
                <a16:creationId xmlns:a16="http://schemas.microsoft.com/office/drawing/2014/main" id="{DC734350-BFF3-4822-ED80-A3320671CE0F}"/>
              </a:ext>
            </a:extLst>
          </p:cNvPr>
          <p:cNvSpPr/>
          <p:nvPr/>
        </p:nvSpPr>
        <p:spPr>
          <a:xfrm>
            <a:off x="2931762" y="8142414"/>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a:extLst>
              <a:ext uri="{FF2B5EF4-FFF2-40B4-BE49-F238E27FC236}">
                <a16:creationId xmlns:a16="http://schemas.microsoft.com/office/drawing/2014/main" id="{EC73E92A-E784-FF87-39F5-CAED67CA94D7}"/>
              </a:ext>
            </a:extLst>
          </p:cNvPr>
          <p:cNvSpPr/>
          <p:nvPr/>
        </p:nvSpPr>
        <p:spPr>
          <a:xfrm>
            <a:off x="3350978" y="8141573"/>
            <a:ext cx="439838" cy="173621"/>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a:extLst>
              <a:ext uri="{FF2B5EF4-FFF2-40B4-BE49-F238E27FC236}">
                <a16:creationId xmlns:a16="http://schemas.microsoft.com/office/drawing/2014/main" id="{C045DE5F-652E-8E1E-B6EF-1274F8382927}"/>
              </a:ext>
            </a:extLst>
          </p:cNvPr>
          <p:cNvSpPr/>
          <p:nvPr/>
        </p:nvSpPr>
        <p:spPr>
          <a:xfrm>
            <a:off x="3790816" y="8141573"/>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a:extLst>
              <a:ext uri="{FF2B5EF4-FFF2-40B4-BE49-F238E27FC236}">
                <a16:creationId xmlns:a16="http://schemas.microsoft.com/office/drawing/2014/main" id="{E1CB77AF-AF43-AA85-9939-7ED248822D07}"/>
              </a:ext>
            </a:extLst>
          </p:cNvPr>
          <p:cNvSpPr/>
          <p:nvPr/>
        </p:nvSpPr>
        <p:spPr>
          <a:xfrm>
            <a:off x="4230654" y="8141572"/>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a:extLst>
              <a:ext uri="{FF2B5EF4-FFF2-40B4-BE49-F238E27FC236}">
                <a16:creationId xmlns:a16="http://schemas.microsoft.com/office/drawing/2014/main" id="{31B607C8-FC7E-75E1-3958-461968579980}"/>
              </a:ext>
            </a:extLst>
          </p:cNvPr>
          <p:cNvSpPr/>
          <p:nvPr/>
        </p:nvSpPr>
        <p:spPr>
          <a:xfrm>
            <a:off x="4670492" y="8141572"/>
            <a:ext cx="439838" cy="17362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id="{0071D13C-396D-9E78-F369-FF832E224424}"/>
              </a:ext>
            </a:extLst>
          </p:cNvPr>
          <p:cNvSpPr/>
          <p:nvPr/>
        </p:nvSpPr>
        <p:spPr>
          <a:xfrm>
            <a:off x="5110330" y="8141572"/>
            <a:ext cx="439838" cy="173621"/>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a:extLst>
              <a:ext uri="{FF2B5EF4-FFF2-40B4-BE49-F238E27FC236}">
                <a16:creationId xmlns:a16="http://schemas.microsoft.com/office/drawing/2014/main" id="{587E93F1-BE81-65E6-4F33-9F52A3B37978}"/>
              </a:ext>
            </a:extLst>
          </p:cNvPr>
          <p:cNvSpPr/>
          <p:nvPr/>
        </p:nvSpPr>
        <p:spPr>
          <a:xfrm>
            <a:off x="5550168" y="8141572"/>
            <a:ext cx="439838" cy="173621"/>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a:extLst>
              <a:ext uri="{FF2B5EF4-FFF2-40B4-BE49-F238E27FC236}">
                <a16:creationId xmlns:a16="http://schemas.microsoft.com/office/drawing/2014/main" id="{D02C1CB7-7A73-3761-7EBE-932BD8820CBE}"/>
              </a:ext>
            </a:extLst>
          </p:cNvPr>
          <p:cNvSpPr/>
          <p:nvPr/>
        </p:nvSpPr>
        <p:spPr>
          <a:xfrm>
            <a:off x="5991485" y="8141571"/>
            <a:ext cx="439838" cy="17362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a:extLst>
              <a:ext uri="{FF2B5EF4-FFF2-40B4-BE49-F238E27FC236}">
                <a16:creationId xmlns:a16="http://schemas.microsoft.com/office/drawing/2014/main" id="{01BA4AF1-1E2C-266C-6D4A-5CAC796E2897}"/>
              </a:ext>
            </a:extLst>
          </p:cNvPr>
          <p:cNvSpPr/>
          <p:nvPr/>
        </p:nvSpPr>
        <p:spPr>
          <a:xfrm>
            <a:off x="6429844" y="8141570"/>
            <a:ext cx="439838" cy="173621"/>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796017"/>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nt">
      <a:majorFont>
        <a:latin typeface="Calibri Light"/>
        <a:ea typeface="等线 Light"/>
        <a:cs typeface=""/>
      </a:majorFont>
      <a:minorFont>
        <a:latin typeface="Calibri"/>
        <a:ea typeface="等线"/>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822</TotalTime>
  <Words>976</Words>
  <Application>Microsoft Office PowerPoint</Application>
  <PresentationFormat>A4 纸张(210x297 毫米)</PresentationFormat>
  <Paragraphs>106</Paragraphs>
  <Slides>6</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6</vt:i4>
      </vt:variant>
    </vt:vector>
  </HeadingPairs>
  <TitlesOfParts>
    <vt:vector size="11" baseType="lpstr">
      <vt:lpstr>等线</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Vanstron LG Vanstron</dc:creator>
  <cp:lastModifiedBy>Vanstron Vanstron LG</cp:lastModifiedBy>
  <cp:revision>23</cp:revision>
  <cp:lastPrinted>2024-05-30T14:23:36Z</cp:lastPrinted>
  <dcterms:created xsi:type="dcterms:W3CDTF">2023-08-15T04:15:13Z</dcterms:created>
  <dcterms:modified xsi:type="dcterms:W3CDTF">2024-06-18T16:02:43Z</dcterms:modified>
</cp:coreProperties>
</file>